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6"/>
  </p:notesMasterIdLst>
  <p:handoutMasterIdLst>
    <p:handoutMasterId r:id="rId47"/>
  </p:handoutMasterIdLst>
  <p:sldIdLst>
    <p:sldId id="256" r:id="rId2"/>
    <p:sldId id="260" r:id="rId3"/>
    <p:sldId id="279" r:id="rId4"/>
    <p:sldId id="280" r:id="rId5"/>
    <p:sldId id="281" r:id="rId6"/>
    <p:sldId id="282" r:id="rId7"/>
    <p:sldId id="283" r:id="rId8"/>
    <p:sldId id="284" r:id="rId9"/>
    <p:sldId id="285" r:id="rId10"/>
    <p:sldId id="286" r:id="rId11"/>
    <p:sldId id="287" r:id="rId12"/>
    <p:sldId id="288" r:id="rId13"/>
    <p:sldId id="289" r:id="rId14"/>
    <p:sldId id="261" r:id="rId15"/>
    <p:sldId id="258" r:id="rId16"/>
    <p:sldId id="259" r:id="rId17"/>
    <p:sldId id="269" r:id="rId18"/>
    <p:sldId id="267" r:id="rId19"/>
    <p:sldId id="268" r:id="rId20"/>
    <p:sldId id="265" r:id="rId21"/>
    <p:sldId id="270" r:id="rId22"/>
    <p:sldId id="264" r:id="rId23"/>
    <p:sldId id="266" r:id="rId24"/>
    <p:sldId id="262" r:id="rId25"/>
    <p:sldId id="271" r:id="rId26"/>
    <p:sldId id="272" r:id="rId27"/>
    <p:sldId id="273" r:id="rId28"/>
    <p:sldId id="274" r:id="rId29"/>
    <p:sldId id="275" r:id="rId30"/>
    <p:sldId id="276" r:id="rId31"/>
    <p:sldId id="277" r:id="rId32"/>
    <p:sldId id="278" r:id="rId33"/>
    <p:sldId id="263"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p:scale>
          <a:sx n="76" d="100"/>
          <a:sy n="76" d="100"/>
        </p:scale>
        <p:origin x="-120"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11513121-D30A-4047-9311-BBCFFB3D74D2}" type="datetimeFigureOut">
              <a:rPr lang="en-US" smtClean="0"/>
              <a:t>9/14/2018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83861B0C-3E53-4F3D-93F9-72E7B8BF4118}" type="slidenum">
              <a:rPr lang="en-US" smtClean="0"/>
              <a:t>‹#›</a:t>
            </a:fld>
            <a:endParaRPr lang="en-US"/>
          </a:p>
        </p:txBody>
      </p:sp>
    </p:spTree>
    <p:extLst>
      <p:ext uri="{BB962C8B-B14F-4D97-AF65-F5344CB8AC3E}">
        <p14:creationId xmlns:p14="http://schemas.microsoft.com/office/powerpoint/2010/main" val="1282042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0BE70914-7ABD-4E98-8943-35DD7F0C3221}" type="datetimeFigureOut">
              <a:rPr lang="en-US" smtClean="0"/>
              <a:t>9/14/2018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8B471079-D8BE-4F72-9D83-5D5B84C9743C}" type="slidenum">
              <a:rPr lang="en-US" smtClean="0"/>
              <a:t>‹#›</a:t>
            </a:fld>
            <a:endParaRPr lang="en-US"/>
          </a:p>
        </p:txBody>
      </p:sp>
    </p:spTree>
    <p:extLst>
      <p:ext uri="{BB962C8B-B14F-4D97-AF65-F5344CB8AC3E}">
        <p14:creationId xmlns:p14="http://schemas.microsoft.com/office/powerpoint/2010/main" val="52518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471079-D8BE-4F72-9D83-5D5B84C9743C}" type="slidenum">
              <a:rPr lang="en-US" smtClean="0"/>
              <a:t>1</a:t>
            </a:fld>
            <a:endParaRPr lang="en-US"/>
          </a:p>
        </p:txBody>
      </p:sp>
    </p:spTree>
    <p:extLst>
      <p:ext uri="{BB962C8B-B14F-4D97-AF65-F5344CB8AC3E}">
        <p14:creationId xmlns:p14="http://schemas.microsoft.com/office/powerpoint/2010/main" val="24151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9A70AE-04B1-4355-9BAB-DDA03485A4C0}"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96DC2-DD31-4E58-883E-CE6F359B4ADC}" type="datetime1">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1B6BE-0AE0-4170-801F-3A86820254CC}"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47DE2-007B-45EB-B837-57640D2CD105}"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28447-E9D8-4BBC-803E-C51317CB04A7}"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6BE6E7-8162-4013-A162-E4E67B6D7F53}" type="datetime1">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198B252-129A-443C-9392-BDE66F0FF010}" type="datetime1">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C1319-487E-4DF3-B157-87DCD308379B}"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03920E-10BC-4671-A5F1-2C0B727171E0}"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5DE4D67-3FF8-4FE2-9A29-A5932DC73F76}"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295EA-332C-47FD-A714-89223EA08565}" type="datetime1">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5EEFCD-3231-4210-A2C5-5379605FE4BE}" type="datetime1">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C523E-7071-4AD4-BDD5-53F93C43D5D9}" type="datetime1">
              <a:rPr lang="en-US" smtClean="0"/>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18C1981-C021-43C3-A30A-E5F6498402A3}" type="datetime1">
              <a:rPr lang="en-US" smtClean="0"/>
              <a:t>9/14/2018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95D95F4-75CD-4500-8A81-D60299C2E224}" type="datetime1">
              <a:rPr lang="en-US" smtClean="0"/>
              <a:t>9/14/2018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B8826C0-8483-48B0-9240-425CD0700A61}" type="datetime1">
              <a:rPr lang="en-US" smtClean="0"/>
              <a:t>9/14/2018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544BF-A347-4081-9689-E50F0E72A0D5}" type="datetime1">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43AC94-8AA7-4303-AAFD-626954B5B813}" type="datetime1">
              <a:rPr lang="en-US" smtClean="0"/>
              <a:t>9/14/2018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076455"/>
            <a:ext cx="8825658" cy="3329581"/>
          </a:xfrm>
        </p:spPr>
        <p:txBody>
          <a:bodyPr/>
          <a:lstStyle/>
          <a:p>
            <a:r>
              <a:rPr lang="en-US" dirty="0" smtClean="0"/>
              <a:t>Directed Trusts</a:t>
            </a:r>
            <a:endParaRPr lang="en-US" dirty="0"/>
          </a:p>
        </p:txBody>
      </p:sp>
      <p:sp>
        <p:nvSpPr>
          <p:cNvPr id="3" name="Subtitle 2"/>
          <p:cNvSpPr>
            <a:spLocks noGrp="1"/>
          </p:cNvSpPr>
          <p:nvPr>
            <p:ph type="subTitle" idx="1"/>
          </p:nvPr>
        </p:nvSpPr>
        <p:spPr>
          <a:xfrm>
            <a:off x="1154955" y="4406036"/>
            <a:ext cx="8825658" cy="861420"/>
          </a:xfrm>
        </p:spPr>
        <p:txBody>
          <a:bodyPr/>
          <a:lstStyle/>
          <a:p>
            <a:r>
              <a:rPr lang="en-US" dirty="0" smtClean="0"/>
              <a:t>Best practices for Working with advisors, Trust protectors and excluded trustees – when to say no!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856" y="496390"/>
            <a:ext cx="2924608" cy="1902820"/>
          </a:xfrm>
          <a:prstGeom prst="rect">
            <a:avLst/>
          </a:prstGeom>
        </p:spPr>
      </p:pic>
      <p:sp>
        <p:nvSpPr>
          <p:cNvPr id="5" name="TextBox 4"/>
          <p:cNvSpPr txBox="1"/>
          <p:nvPr/>
        </p:nvSpPr>
        <p:spPr>
          <a:xfrm>
            <a:off x="3970892" y="5548745"/>
            <a:ext cx="7843572" cy="954107"/>
          </a:xfrm>
          <a:prstGeom prst="rect">
            <a:avLst/>
          </a:prstGeom>
          <a:noFill/>
        </p:spPr>
        <p:txBody>
          <a:bodyPr wrap="square" rtlCol="0">
            <a:spAutoFit/>
          </a:bodyPr>
          <a:lstStyle/>
          <a:p>
            <a:pPr algn="r"/>
            <a:r>
              <a:rPr lang="en-US" sz="1400" dirty="0" smtClean="0"/>
              <a:t>Cynthia D.M. Brown, President, Commonwealth Trust Company</a:t>
            </a:r>
          </a:p>
          <a:p>
            <a:pPr algn="r"/>
            <a:r>
              <a:rPr lang="en-US" sz="1400" dirty="0" smtClean="0"/>
              <a:t>David Diamond, President, The Northern Trust Company of Delaware</a:t>
            </a:r>
          </a:p>
          <a:p>
            <a:pPr algn="r"/>
            <a:r>
              <a:rPr lang="en-US" sz="1400" dirty="0" smtClean="0"/>
              <a:t>Michael S. Neri, Managing Director, U.S. Trust Company of Delaware</a:t>
            </a:r>
          </a:p>
          <a:p>
            <a:pPr algn="r"/>
            <a:r>
              <a:rPr lang="en-US" sz="1400" dirty="0" smtClean="0"/>
              <a:t>Jennifer E. Smith, McCollum </a:t>
            </a:r>
            <a:r>
              <a:rPr lang="en-US" sz="1400" dirty="0" err="1" smtClean="0"/>
              <a:t>D’Emilio</a:t>
            </a:r>
            <a:r>
              <a:rPr lang="en-US" sz="1400" dirty="0" smtClean="0"/>
              <a:t> Smith </a:t>
            </a:r>
            <a:r>
              <a:rPr lang="en-US" sz="1400" dirty="0" err="1" smtClean="0"/>
              <a:t>Uebler</a:t>
            </a:r>
            <a:r>
              <a:rPr lang="en-US" sz="1400" dirty="0" smtClean="0"/>
              <a:t> LLC</a:t>
            </a:r>
            <a:endParaRPr lang="en-US" sz="1400" dirty="0"/>
          </a:p>
        </p:txBody>
      </p:sp>
    </p:spTree>
    <p:extLst>
      <p:ext uri="{BB962C8B-B14F-4D97-AF65-F5344CB8AC3E}">
        <p14:creationId xmlns:p14="http://schemas.microsoft.com/office/powerpoint/2010/main" val="240683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233EBC-1C0D-4BBF-8051-6525CA388EBB}"/>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D4BE34DF-06FA-45A5-87F5-E9D52BF60925}"/>
              </a:ext>
            </a:extLst>
          </p:cNvPr>
          <p:cNvSpPr>
            <a:spLocks noGrp="1"/>
          </p:cNvSpPr>
          <p:nvPr>
            <p:ph idx="1"/>
          </p:nvPr>
        </p:nvSpPr>
        <p:spPr>
          <a:xfrm>
            <a:off x="875201" y="1650246"/>
            <a:ext cx="8946541" cy="4195481"/>
          </a:xfrm>
        </p:spPr>
        <p:txBody>
          <a:bodyPr>
            <a:normAutofit fontScale="92500" lnSpcReduction="10000"/>
          </a:bodyPr>
          <a:lstStyle/>
          <a:p>
            <a:r>
              <a:rPr lang="en-US"/>
              <a:t>Compare with Directed Trustee Statute</a:t>
            </a:r>
          </a:p>
          <a:p>
            <a:pPr lvl="1"/>
            <a:r>
              <a:rPr lang="en-US"/>
              <a:t>Directed trustee has no duty to:</a:t>
            </a:r>
          </a:p>
          <a:p>
            <a:pPr lvl="2"/>
            <a:r>
              <a:rPr lang="en-US"/>
              <a:t>Monitor the conduct of the adviser</a:t>
            </a:r>
          </a:p>
          <a:p>
            <a:pPr lvl="2"/>
            <a:r>
              <a:rPr lang="en-US"/>
              <a:t>Provide advice to or consult with the adviser</a:t>
            </a:r>
          </a:p>
          <a:p>
            <a:pPr lvl="2"/>
            <a:r>
              <a:rPr lang="en-US"/>
              <a:t>Communicate, warn or apprise any beneficiary or third party when trustee would have taken any action different from that of the direction</a:t>
            </a:r>
          </a:p>
          <a:p>
            <a:pPr lvl="1"/>
            <a:r>
              <a:rPr lang="en-US"/>
              <a:t>Directed trustee’s administrative actions in executing directions do not amount to monitoring or participating in such actions </a:t>
            </a:r>
            <a:r>
              <a:rPr lang="en-US" u="sng"/>
              <a:t>absent clear and convincing evidence to the contrary</a:t>
            </a:r>
          </a:p>
          <a:p>
            <a:pPr lvl="1"/>
            <a:endParaRPr lang="en-US"/>
          </a:p>
          <a:p>
            <a:pPr lvl="1"/>
            <a:r>
              <a:rPr lang="en-US"/>
              <a:t>Excluded trustee has no duty to:</a:t>
            </a:r>
          </a:p>
          <a:p>
            <a:pPr lvl="2"/>
            <a:r>
              <a:rPr lang="en-US"/>
              <a:t>Take any of the above actions </a:t>
            </a:r>
          </a:p>
          <a:p>
            <a:pPr lvl="2"/>
            <a:r>
              <a:rPr lang="en-US" u="sng"/>
              <a:t>Plus</a:t>
            </a:r>
            <a:r>
              <a:rPr lang="en-US"/>
              <a:t> eliminates “clear and convincing evidence” standard</a:t>
            </a:r>
          </a:p>
          <a:p>
            <a:pPr lvl="2"/>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812306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232F7-6282-44B9-A7D0-F57F7B5732AD}"/>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641C4F36-3438-4B68-894A-BCC0E5E5F26C}"/>
              </a:ext>
            </a:extLst>
          </p:cNvPr>
          <p:cNvSpPr>
            <a:spLocks noGrp="1"/>
          </p:cNvSpPr>
          <p:nvPr>
            <p:ph idx="1"/>
          </p:nvPr>
        </p:nvSpPr>
        <p:spPr/>
        <p:txBody>
          <a:bodyPr/>
          <a:lstStyle/>
          <a:p>
            <a:r>
              <a:rPr lang="en-US"/>
              <a:t>Additional protection for excluded cotrustee</a:t>
            </a:r>
          </a:p>
          <a:p>
            <a:pPr lvl="1"/>
            <a:r>
              <a:rPr lang="en-US"/>
              <a:t>“The cotrustee holding the power to take certain actions with respect to the trust shall be liable to the beneficiaries with respect to the trust shall be liable to the beneficiaries with respect to the exercise of the power </a:t>
            </a:r>
            <a:r>
              <a:rPr lang="en-US" u="sng"/>
              <a:t>as if the excluded trustee were not in office</a:t>
            </a:r>
            <a:r>
              <a:rPr lang="en-US"/>
              <a:t> and shall have the exclusive obligation to account to the beneficiaries and defend any action brought by the beneficiaries with respect to the exercise of the power.”</a:t>
            </a:r>
          </a:p>
          <a:p>
            <a:pPr marL="457200" lvl="1" indent="0">
              <a:buNone/>
            </a:pPr>
            <a:r>
              <a:rPr lang="en-US"/>
              <a:t>    12 </a:t>
            </a:r>
            <a:r>
              <a:rPr lang="en-US" i="1"/>
              <a:t>Del C. </a:t>
            </a:r>
            <a:r>
              <a:rPr lang="en-US"/>
              <a:t>§ 3313A(b)</a:t>
            </a:r>
          </a:p>
          <a:p>
            <a:pPr marL="457200" lvl="1" indent="0">
              <a:buNone/>
            </a:pPr>
            <a:endParaRPr lang="en-US"/>
          </a:p>
          <a:p>
            <a:pPr lvl="1"/>
            <a:r>
              <a:rPr lang="en-US"/>
              <a:t>No corollary in Directed Trustee Statute  </a:t>
            </a:r>
          </a:p>
          <a:p>
            <a:pPr marL="457200" lvl="1" indent="0">
              <a:buNone/>
            </a:pPr>
            <a:r>
              <a:rPr lang="en-US"/>
              <a:t>    </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99985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08113-3C4E-43C2-A0AE-70BD8655A485}"/>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990010CB-95E0-4BC3-86F8-A0DCDB83EC79}"/>
              </a:ext>
            </a:extLst>
          </p:cNvPr>
          <p:cNvSpPr>
            <a:spLocks noGrp="1"/>
          </p:cNvSpPr>
          <p:nvPr>
            <p:ph idx="1"/>
          </p:nvPr>
        </p:nvSpPr>
        <p:spPr/>
        <p:txBody>
          <a:bodyPr/>
          <a:lstStyle/>
          <a:p>
            <a:r>
              <a:rPr lang="en-US"/>
              <a:t>Potential pitfalls</a:t>
            </a:r>
          </a:p>
          <a:p>
            <a:pPr lvl="1"/>
            <a:r>
              <a:rPr lang="en-US"/>
              <a:t>What are the limits on bifurcation?</a:t>
            </a:r>
          </a:p>
          <a:p>
            <a:pPr lvl="2"/>
            <a:r>
              <a:rPr lang="en-US" i="1"/>
              <a:t>Rollins v. Branch Banking and Trust Company of Virginia</a:t>
            </a:r>
          </a:p>
          <a:p>
            <a:pPr lvl="1"/>
            <a:endParaRPr lang="en-US"/>
          </a:p>
          <a:p>
            <a:pPr lvl="1"/>
            <a:r>
              <a:rPr lang="en-US"/>
              <a:t>How does an excluded cotrustee stay informed?</a:t>
            </a:r>
          </a:p>
          <a:p>
            <a:pPr lvl="2"/>
            <a:r>
              <a:rPr lang="en-US"/>
              <a:t>Section 3317 – duty to keep informed </a:t>
            </a: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490491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91C243-5FC9-488C-9F68-21408ED96907}"/>
              </a:ext>
            </a:extLst>
          </p:cNvPr>
          <p:cNvSpPr>
            <a:spLocks noGrp="1"/>
          </p:cNvSpPr>
          <p:nvPr>
            <p:ph type="title"/>
          </p:nvPr>
        </p:nvSpPr>
        <p:spPr/>
        <p:txBody>
          <a:bodyPr/>
          <a:lstStyle/>
          <a:p>
            <a:r>
              <a:rPr lang="en-US"/>
              <a:t>Excluded Cotrustee Statute </a:t>
            </a:r>
          </a:p>
        </p:txBody>
      </p:sp>
      <p:sp>
        <p:nvSpPr>
          <p:cNvPr id="3" name="Content Placeholder 2">
            <a:extLst>
              <a:ext uri="{FF2B5EF4-FFF2-40B4-BE49-F238E27FC236}">
                <a16:creationId xmlns="" xmlns:a16="http://schemas.microsoft.com/office/drawing/2014/main" id="{E94695F0-3054-4DA5-92C1-FC0B1FC57F59}"/>
              </a:ext>
            </a:extLst>
          </p:cNvPr>
          <p:cNvSpPr>
            <a:spLocks noGrp="1"/>
          </p:cNvSpPr>
          <p:nvPr>
            <p:ph idx="1"/>
          </p:nvPr>
        </p:nvSpPr>
        <p:spPr/>
        <p:txBody>
          <a:bodyPr/>
          <a:lstStyle/>
          <a:p>
            <a:r>
              <a:rPr lang="en-US"/>
              <a:t>Best Practices</a:t>
            </a:r>
          </a:p>
          <a:p>
            <a:pPr lvl="1"/>
            <a:r>
              <a:rPr lang="en-US"/>
              <a:t>Well-drafted Trust Agreement</a:t>
            </a:r>
          </a:p>
          <a:p>
            <a:pPr lvl="2"/>
            <a:r>
              <a:rPr lang="en-US"/>
              <a:t>Reference Section 3313A</a:t>
            </a:r>
          </a:p>
          <a:p>
            <a:pPr lvl="2"/>
            <a:r>
              <a:rPr lang="en-US"/>
              <a:t>Incorporate key language</a:t>
            </a:r>
          </a:p>
          <a:p>
            <a:pPr lvl="1"/>
            <a:r>
              <a:rPr lang="en-US"/>
              <a:t>Getting the right players on the team</a:t>
            </a:r>
          </a:p>
          <a:p>
            <a:pPr lvl="2"/>
            <a:r>
              <a:rPr lang="en-US"/>
              <a:t>Well-informed cotrustees and advisers  </a:t>
            </a:r>
          </a:p>
          <a:p>
            <a:pPr lvl="1"/>
            <a:r>
              <a:rPr lang="en-US"/>
              <a:t>Clear, written direction</a:t>
            </a:r>
          </a:p>
          <a:p>
            <a:pPr lvl="1"/>
            <a:r>
              <a:rPr lang="en-US"/>
              <a:t>Representation by separate counsel</a:t>
            </a:r>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95019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00" dirty="0" smtClean="0"/>
              <a:t>Concerns with Investment Direction</a:t>
            </a:r>
            <a:endParaRPr lang="en-US" sz="3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856" y="496390"/>
            <a:ext cx="2924608" cy="1902820"/>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98813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for Directed Trusts</a:t>
            </a:r>
            <a:endParaRPr lang="en-US" dirty="0"/>
          </a:p>
        </p:txBody>
      </p:sp>
      <p:sp>
        <p:nvSpPr>
          <p:cNvPr id="4" name="Content Placeholder 2"/>
          <p:cNvSpPr>
            <a:spLocks noGrp="1"/>
          </p:cNvSpPr>
          <p:nvPr>
            <p:ph idx="1"/>
          </p:nvPr>
        </p:nvSpPr>
        <p:spPr>
          <a:xfrm>
            <a:off x="646112" y="1527464"/>
            <a:ext cx="10532750" cy="4720935"/>
          </a:xfrm>
        </p:spPr>
        <p:txBody>
          <a:bodyPr>
            <a:normAutofit lnSpcReduction="10000"/>
          </a:bodyPr>
          <a:lstStyle/>
          <a:p>
            <a:pPr>
              <a:spcBef>
                <a:spcPts val="600"/>
              </a:spcBef>
              <a:spcAft>
                <a:spcPts val="800"/>
              </a:spcAft>
              <a:buClr>
                <a:schemeClr val="accent2">
                  <a:lumMod val="75000"/>
                </a:schemeClr>
              </a:buClr>
              <a:buFont typeface="Arial" panose="020B0604020202020204" pitchFamily="34" charset="0"/>
              <a:buChar char="•"/>
            </a:pPr>
            <a:r>
              <a:rPr lang="en-US" sz="1600" dirty="0"/>
              <a:t>Investments (all investments or certain special holdings</a:t>
            </a:r>
            <a:r>
              <a:rPr lang="en-US" sz="1600" dirty="0" smtClean="0"/>
              <a:t>) – ability to follow a unique investment strategy outside a trustee’s risk tolerance</a:t>
            </a:r>
            <a:endParaRPr lang="en-US" sz="1600" dirty="0"/>
          </a:p>
          <a:p>
            <a:pPr>
              <a:spcBef>
                <a:spcPts val="600"/>
              </a:spcBef>
              <a:spcAft>
                <a:spcPts val="800"/>
              </a:spcAft>
              <a:buClr>
                <a:schemeClr val="accent2">
                  <a:lumMod val="75000"/>
                </a:schemeClr>
              </a:buClr>
              <a:buFont typeface="Arial" panose="020B0604020202020204" pitchFamily="34" charset="0"/>
              <a:buChar char="•"/>
            </a:pPr>
            <a:r>
              <a:rPr lang="en-US" sz="1600" dirty="0" smtClean="0"/>
              <a:t>Distributions</a:t>
            </a:r>
          </a:p>
          <a:p>
            <a:pPr>
              <a:spcBef>
                <a:spcPts val="600"/>
              </a:spcBef>
              <a:spcAft>
                <a:spcPts val="800"/>
              </a:spcAft>
              <a:buClr>
                <a:schemeClr val="accent2">
                  <a:lumMod val="75000"/>
                </a:schemeClr>
              </a:buClr>
              <a:buFont typeface="Arial" panose="020B0604020202020204" pitchFamily="34" charset="0"/>
              <a:buChar char="•"/>
            </a:pPr>
            <a:r>
              <a:rPr lang="en-US" sz="1600" dirty="0" smtClean="0"/>
              <a:t>Beneficiary Notification</a:t>
            </a:r>
          </a:p>
          <a:p>
            <a:pPr>
              <a:spcBef>
                <a:spcPts val="600"/>
              </a:spcBef>
              <a:spcAft>
                <a:spcPts val="800"/>
              </a:spcAft>
              <a:buClr>
                <a:schemeClr val="accent2">
                  <a:lumMod val="75000"/>
                </a:schemeClr>
              </a:buClr>
              <a:buFont typeface="Arial" panose="020B0604020202020204" pitchFamily="34" charset="0"/>
              <a:buChar char="•"/>
            </a:pPr>
            <a:r>
              <a:rPr lang="en-US" sz="1600" dirty="0" smtClean="0"/>
              <a:t>Valuations with difficult to value assets</a:t>
            </a:r>
            <a:endParaRPr lang="en-US" sz="1600" dirty="0"/>
          </a:p>
          <a:p>
            <a:pPr>
              <a:spcBef>
                <a:spcPts val="600"/>
              </a:spcBef>
              <a:spcAft>
                <a:spcPts val="800"/>
              </a:spcAft>
              <a:buClr>
                <a:schemeClr val="accent2">
                  <a:lumMod val="75000"/>
                </a:schemeClr>
              </a:buClr>
              <a:buFont typeface="Arial" panose="020B0604020202020204" pitchFamily="34" charset="0"/>
              <a:buChar char="•"/>
            </a:pPr>
            <a:r>
              <a:rPr lang="en-US" sz="1600" dirty="0"/>
              <a:t>Tax Reporting</a:t>
            </a:r>
          </a:p>
          <a:p>
            <a:pPr>
              <a:spcBef>
                <a:spcPts val="600"/>
              </a:spcBef>
              <a:spcAft>
                <a:spcPts val="800"/>
              </a:spcAft>
              <a:buClr>
                <a:schemeClr val="accent2">
                  <a:lumMod val="75000"/>
                </a:schemeClr>
              </a:buClr>
              <a:buFont typeface="Arial" panose="020B0604020202020204" pitchFamily="34" charset="0"/>
              <a:buChar char="•"/>
            </a:pPr>
            <a:r>
              <a:rPr lang="en-US" sz="1600" dirty="0"/>
              <a:t>Change of Situs and Governing Law</a:t>
            </a:r>
          </a:p>
          <a:p>
            <a:pPr>
              <a:spcBef>
                <a:spcPts val="600"/>
              </a:spcBef>
              <a:spcAft>
                <a:spcPts val="800"/>
              </a:spcAft>
              <a:buClr>
                <a:schemeClr val="accent2">
                  <a:lumMod val="75000"/>
                </a:schemeClr>
              </a:buClr>
              <a:buFont typeface="Arial" panose="020B0604020202020204" pitchFamily="34" charset="0"/>
              <a:buChar char="•"/>
            </a:pPr>
            <a:r>
              <a:rPr lang="en-US" sz="1600" dirty="0"/>
              <a:t>Amendment of Trust Instrument</a:t>
            </a:r>
          </a:p>
          <a:p>
            <a:pPr>
              <a:spcBef>
                <a:spcPts val="600"/>
              </a:spcBef>
              <a:spcAft>
                <a:spcPts val="800"/>
              </a:spcAft>
              <a:buClr>
                <a:schemeClr val="accent2">
                  <a:lumMod val="75000"/>
                </a:schemeClr>
              </a:buClr>
              <a:buFont typeface="Arial" panose="020B0604020202020204" pitchFamily="34" charset="0"/>
              <a:buChar char="•"/>
            </a:pPr>
            <a:r>
              <a:rPr lang="en-US" sz="1600" dirty="0"/>
              <a:t>Any Other Matter (depending upon the flexibility of the statute</a:t>
            </a:r>
            <a:r>
              <a:rPr lang="en-US" sz="1600" dirty="0" smtClean="0"/>
              <a:t>)</a:t>
            </a:r>
          </a:p>
          <a:p>
            <a:pPr lvl="1">
              <a:spcBef>
                <a:spcPts val="600"/>
              </a:spcBef>
              <a:spcAft>
                <a:spcPts val="800"/>
              </a:spcAft>
              <a:buClr>
                <a:schemeClr val="accent2">
                  <a:lumMod val="75000"/>
                </a:schemeClr>
              </a:buClr>
              <a:buFont typeface="Arial" panose="020B0604020202020204" pitchFamily="34" charset="0"/>
              <a:buChar char="•"/>
            </a:pPr>
            <a:r>
              <a:rPr lang="en-US" sz="1600" u="sng" dirty="0" smtClean="0">
                <a:solidFill>
                  <a:schemeClr val="tx1">
                    <a:lumMod val="65000"/>
                  </a:schemeClr>
                </a:solidFill>
              </a:rPr>
              <a:t>Under the comments to the UDTA §6,  this might also include</a:t>
            </a:r>
            <a:r>
              <a:rPr lang="en-US" sz="1600" dirty="0" smtClean="0">
                <a:solidFill>
                  <a:schemeClr val="tx1">
                    <a:lumMod val="65000"/>
                  </a:schemeClr>
                </a:solidFill>
              </a:rPr>
              <a:t>: </a:t>
            </a:r>
            <a:r>
              <a:rPr lang="en-US" sz="1600" dirty="0" smtClean="0"/>
              <a:t>the determination of capacity of a fiduciary; the determination of compensation for a fiduciary; the ability to prosecute, defend, or join an action or judicial proceeding, and the release of another fiduciary from liability for a proposed or taken action.</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571" y="2025237"/>
            <a:ext cx="2595282" cy="2025586"/>
          </a:xfrm>
          <a:prstGeom prst="rect">
            <a:avLst/>
          </a:prstGeom>
          <a:ln w="19050">
            <a:solidFill>
              <a:schemeClr val="tx1"/>
            </a:solidFill>
          </a:ln>
        </p:spPr>
      </p:pic>
      <p:sp>
        <p:nvSpPr>
          <p:cNvPr id="3" name="Slide Number Placeholder 2"/>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44544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Sharing</a:t>
            </a:r>
            <a:endParaRPr lang="en-US" dirty="0"/>
          </a:p>
        </p:txBody>
      </p:sp>
      <p:sp>
        <p:nvSpPr>
          <p:cNvPr id="3" name="Content Placeholder 2"/>
          <p:cNvSpPr>
            <a:spLocks noGrp="1"/>
          </p:cNvSpPr>
          <p:nvPr>
            <p:ph idx="1"/>
          </p:nvPr>
        </p:nvSpPr>
        <p:spPr>
          <a:xfrm>
            <a:off x="727364" y="1416676"/>
            <a:ext cx="10463645" cy="5077641"/>
          </a:xfrm>
        </p:spPr>
        <p:txBody>
          <a:bodyPr>
            <a:normAutofit fontScale="92500" lnSpcReduction="20000"/>
          </a:bodyPr>
          <a:lstStyle/>
          <a:p>
            <a:r>
              <a:rPr lang="en-US" sz="1700" b="1" dirty="0" smtClean="0"/>
              <a:t>Informational Fiduciary Duties which remain with the directed trustee, regardless of the bifurcation of responsibility with regard to investment management, include:</a:t>
            </a:r>
          </a:p>
          <a:p>
            <a:pPr marL="800100" lvl="1" indent="-342900">
              <a:buFont typeface="+mj-lt"/>
              <a:buAutoNum type="arabicPeriod"/>
            </a:pPr>
            <a:r>
              <a:rPr lang="en-US" sz="1700" b="1" dirty="0" smtClean="0">
                <a:solidFill>
                  <a:schemeClr val="bg2">
                    <a:lumMod val="60000"/>
                    <a:lumOff val="40000"/>
                  </a:schemeClr>
                </a:solidFill>
              </a:rPr>
              <a:t>Duty of record keeping</a:t>
            </a:r>
          </a:p>
          <a:p>
            <a:pPr lvl="2"/>
            <a:r>
              <a:rPr lang="en-US" sz="1700" b="1" dirty="0" smtClean="0"/>
              <a:t>Duty to maintain trust records in a professional manner with regular review</a:t>
            </a:r>
          </a:p>
          <a:p>
            <a:pPr lvl="2"/>
            <a:r>
              <a:rPr lang="en-US" sz="1700" b="1" dirty="0" smtClean="0"/>
              <a:t>A thorough understanding of the tax and financial planning  goals</a:t>
            </a:r>
          </a:p>
          <a:p>
            <a:pPr lvl="2"/>
            <a:r>
              <a:rPr lang="en-US" sz="1700" b="1" dirty="0" smtClean="0"/>
              <a:t>Records subject to inspection by the beneficiaries and the regulators</a:t>
            </a:r>
          </a:p>
          <a:p>
            <a:pPr marL="800100" lvl="1" indent="-342900">
              <a:spcBef>
                <a:spcPts val="1800"/>
              </a:spcBef>
              <a:buFont typeface="+mj-lt"/>
              <a:buAutoNum type="arabicPeriod"/>
            </a:pPr>
            <a:r>
              <a:rPr lang="en-US" sz="1700" b="1" dirty="0" smtClean="0">
                <a:solidFill>
                  <a:schemeClr val="bg2">
                    <a:lumMod val="60000"/>
                    <a:lumOff val="40000"/>
                  </a:schemeClr>
                </a:solidFill>
              </a:rPr>
              <a:t>Duty to inform and report</a:t>
            </a:r>
          </a:p>
          <a:p>
            <a:pPr lvl="2"/>
            <a:r>
              <a:rPr lang="en-US" sz="1700" b="1" dirty="0" smtClean="0"/>
              <a:t>Duty to maintain accurate accountings and tax records</a:t>
            </a:r>
          </a:p>
          <a:p>
            <a:pPr marL="800100" lvl="1" indent="-342900">
              <a:spcBef>
                <a:spcPts val="1800"/>
              </a:spcBef>
              <a:buFont typeface="+mj-lt"/>
              <a:buAutoNum type="arabicPeriod"/>
            </a:pPr>
            <a:r>
              <a:rPr lang="en-US" sz="1700" b="1" dirty="0" smtClean="0">
                <a:solidFill>
                  <a:schemeClr val="bg2">
                    <a:lumMod val="60000"/>
                    <a:lumOff val="40000"/>
                  </a:schemeClr>
                </a:solidFill>
              </a:rPr>
              <a:t>Duty to safeguard trust assets</a:t>
            </a:r>
          </a:p>
          <a:p>
            <a:pPr marL="1200150" lvl="2" indent="-342900"/>
            <a:r>
              <a:rPr lang="en-US" sz="1700" b="1" dirty="0" smtClean="0"/>
              <a:t>Not from an investment selection perspective, but, to ensure assets are properly accounted for and not being improperly distributed, etc.</a:t>
            </a:r>
          </a:p>
          <a:p>
            <a:endParaRPr lang="en-US" sz="1600" b="1" dirty="0" smtClean="0"/>
          </a:p>
          <a:p>
            <a:r>
              <a:rPr lang="en-US" sz="1600" b="1" dirty="0" smtClean="0"/>
              <a:t>12 Del. C. §3317 </a:t>
            </a:r>
            <a:r>
              <a:rPr lang="en-US" sz="1600" dirty="0" smtClean="0"/>
              <a:t>provides: </a:t>
            </a:r>
          </a:p>
          <a:p>
            <a:pPr marL="457200" lvl="1" indent="0">
              <a:buNone/>
            </a:pPr>
            <a:r>
              <a:rPr lang="en-US" sz="1400" i="1" dirty="0" smtClean="0"/>
              <a:t>“…each </a:t>
            </a:r>
            <a:r>
              <a:rPr lang="en-US" sz="1400" i="1" dirty="0"/>
              <a:t>trust fiduciary (including trustees, advisers, protectors, and other fiduciaries), and each trust </a:t>
            </a:r>
            <a:r>
              <a:rPr lang="en-US" sz="1400" i="1" dirty="0" err="1"/>
              <a:t>nonfiduciary</a:t>
            </a:r>
            <a:r>
              <a:rPr lang="en-US" sz="1400" i="1" dirty="0"/>
              <a:t>, has a duty upon request to keep all of the fiduciaries and </a:t>
            </a:r>
            <a:r>
              <a:rPr lang="en-US" sz="1400" i="1" dirty="0" err="1"/>
              <a:t>nonfiduciaries</a:t>
            </a:r>
            <a:r>
              <a:rPr lang="en-US" sz="1400" i="1" dirty="0"/>
              <a:t> for the trust reasonably informed about the administration of the trust with respect to any specific duty or function being performed by such fiduciary or </a:t>
            </a:r>
            <a:r>
              <a:rPr lang="en-US" sz="1400" i="1" dirty="0" err="1"/>
              <a:t>nonfiduciary</a:t>
            </a:r>
            <a:r>
              <a:rPr lang="en-US" sz="1400" i="1" dirty="0"/>
              <a:t> to the extent that providing such information to the other fiduciaries and </a:t>
            </a:r>
            <a:r>
              <a:rPr lang="en-US" sz="1400" i="1" dirty="0" err="1"/>
              <a:t>nonfiduciaries</a:t>
            </a:r>
            <a:r>
              <a:rPr lang="en-US" sz="1400" i="1" dirty="0"/>
              <a:t> is reasonably necessary for the other fiduciaries </a:t>
            </a:r>
            <a:r>
              <a:rPr lang="en-US" sz="1400" i="1" dirty="0" smtClean="0"/>
              <a:t>and </a:t>
            </a:r>
            <a:r>
              <a:rPr lang="en-US" sz="1400" i="1" dirty="0" err="1"/>
              <a:t>nonfiduciaries</a:t>
            </a:r>
            <a:r>
              <a:rPr lang="en-US" sz="1400" i="1" dirty="0"/>
              <a:t> to perform their </a:t>
            </a:r>
            <a:r>
              <a:rPr lang="en-US" sz="1400" i="1" dirty="0" smtClean="0"/>
              <a:t>duties.”</a:t>
            </a:r>
          </a:p>
          <a:p>
            <a:pPr indent="-285750"/>
            <a:endParaRPr lang="en-US" sz="16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414" y="1943400"/>
            <a:ext cx="1759016" cy="2120987"/>
          </a:xfrm>
          <a:prstGeom prst="rect">
            <a:avLst/>
          </a:prstGeom>
          <a:ln w="19050">
            <a:solidFill>
              <a:schemeClr val="tx1"/>
            </a:solidFill>
          </a:ln>
        </p:spPr>
      </p:pic>
      <p:sp>
        <p:nvSpPr>
          <p:cNvPr id="5" name="Slide Number Placeholder 4"/>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97167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Concerns with a Lack of Information Sharing</a:t>
            </a:r>
            <a:endParaRPr lang="en-US" dirty="0"/>
          </a:p>
        </p:txBody>
      </p:sp>
      <p:sp>
        <p:nvSpPr>
          <p:cNvPr id="3" name="Content Placeholder 2"/>
          <p:cNvSpPr>
            <a:spLocks noGrp="1"/>
          </p:cNvSpPr>
          <p:nvPr>
            <p:ph idx="1"/>
          </p:nvPr>
        </p:nvSpPr>
        <p:spPr>
          <a:xfrm>
            <a:off x="759854" y="2052918"/>
            <a:ext cx="10393250" cy="4195481"/>
          </a:xfrm>
        </p:spPr>
        <p:txBody>
          <a:bodyPr/>
          <a:lstStyle/>
          <a:p>
            <a:r>
              <a:rPr lang="en-US" dirty="0" smtClean="0">
                <a:solidFill>
                  <a:schemeClr val="bg2">
                    <a:lumMod val="60000"/>
                    <a:lumOff val="40000"/>
                  </a:schemeClr>
                </a:solidFill>
              </a:rPr>
              <a:t>Mandated Informational Disclosures</a:t>
            </a:r>
          </a:p>
          <a:p>
            <a:pPr lvl="1"/>
            <a:r>
              <a:rPr lang="en-US" dirty="0" smtClean="0"/>
              <a:t>Additional </a:t>
            </a:r>
            <a:r>
              <a:rPr lang="en-US" dirty="0"/>
              <a:t>reporting requirements derived from CRS and </a:t>
            </a:r>
            <a:r>
              <a:rPr lang="en-US" dirty="0" smtClean="0"/>
              <a:t>FATCA</a:t>
            </a:r>
          </a:p>
          <a:p>
            <a:pPr>
              <a:spcBef>
                <a:spcPts val="2400"/>
              </a:spcBef>
            </a:pPr>
            <a:r>
              <a:rPr lang="en-US" dirty="0" smtClean="0">
                <a:solidFill>
                  <a:schemeClr val="bg2">
                    <a:lumMod val="60000"/>
                    <a:lumOff val="40000"/>
                  </a:schemeClr>
                </a:solidFill>
              </a:rPr>
              <a:t>Internal Compliance</a:t>
            </a:r>
          </a:p>
          <a:p>
            <a:pPr lvl="1"/>
            <a:r>
              <a:rPr lang="en-US" dirty="0" smtClean="0"/>
              <a:t>Regulatory requirements for BSA/AML and other “know your client” issues</a:t>
            </a:r>
          </a:p>
          <a:p>
            <a:pPr lvl="1"/>
            <a:r>
              <a:rPr lang="en-US" dirty="0" smtClean="0"/>
              <a:t>Investment in high risk businesses, irregular activity, or layering occurring?</a:t>
            </a:r>
          </a:p>
          <a:p>
            <a:pPr lvl="1"/>
            <a:r>
              <a:rPr lang="en-US" dirty="0" smtClean="0"/>
              <a:t>Knowledge of suspicious activities?</a:t>
            </a:r>
          </a:p>
          <a:p>
            <a:pPr>
              <a:spcBef>
                <a:spcPts val="2400"/>
              </a:spcBef>
            </a:pPr>
            <a:r>
              <a:rPr lang="en-US" dirty="0" smtClean="0">
                <a:solidFill>
                  <a:schemeClr val="bg2">
                    <a:lumMod val="60000"/>
                    <a:lumOff val="40000"/>
                  </a:schemeClr>
                </a:solidFill>
              </a:rPr>
              <a:t>Reputational concerns </a:t>
            </a:r>
          </a:p>
          <a:p>
            <a:pPr lvl="1">
              <a:spcBef>
                <a:spcPts val="2400"/>
              </a:spcBef>
            </a:pPr>
            <a:r>
              <a:rPr lang="en-US" dirty="0" smtClean="0"/>
              <a:t>Investment in undesirable or high risk businesses (i.e. marijuana, mining, dealing in precious stones and metals)</a:t>
            </a:r>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2427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78959" cy="1400530"/>
          </a:xfrm>
        </p:spPr>
        <p:txBody>
          <a:bodyPr/>
          <a:lstStyle/>
          <a:p>
            <a:r>
              <a:rPr lang="en-US" dirty="0" smtClean="0"/>
              <a:t>Key Concerns with Excluded Trustee Relationships and Investments:</a:t>
            </a:r>
            <a:endParaRPr lang="en-US" dirty="0"/>
          </a:p>
        </p:txBody>
      </p:sp>
      <p:sp>
        <p:nvSpPr>
          <p:cNvPr id="3" name="Content Placeholder 2"/>
          <p:cNvSpPr>
            <a:spLocks noGrp="1"/>
          </p:cNvSpPr>
          <p:nvPr>
            <p:ph idx="1"/>
          </p:nvPr>
        </p:nvSpPr>
        <p:spPr>
          <a:xfrm>
            <a:off x="646111" y="2181707"/>
            <a:ext cx="10816086" cy="4195481"/>
          </a:xfrm>
        </p:spPr>
        <p:txBody>
          <a:bodyPr>
            <a:normAutofit lnSpcReduction="10000"/>
          </a:bodyPr>
          <a:lstStyle/>
          <a:p>
            <a:pPr>
              <a:spcAft>
                <a:spcPts val="1200"/>
              </a:spcAft>
            </a:pPr>
            <a:r>
              <a:rPr lang="en-US" sz="1700" dirty="0" smtClean="0"/>
              <a:t>The excluded trustee (typically the administrative trustee) still needs to </a:t>
            </a:r>
            <a:r>
              <a:rPr lang="en-US" sz="1700" b="1" dirty="0" smtClean="0">
                <a:solidFill>
                  <a:schemeClr val="bg2">
                    <a:lumMod val="60000"/>
                    <a:lumOff val="40000"/>
                  </a:schemeClr>
                </a:solidFill>
              </a:rPr>
              <a:t>maintain all trust records </a:t>
            </a:r>
            <a:r>
              <a:rPr lang="en-US" sz="1700" dirty="0" smtClean="0"/>
              <a:t>and therefore needs copies of all bank account statements and other transactional documents for the trust records</a:t>
            </a:r>
          </a:p>
          <a:p>
            <a:pPr>
              <a:spcAft>
                <a:spcPts val="1200"/>
              </a:spcAft>
            </a:pPr>
            <a:r>
              <a:rPr lang="en-US" sz="1700" dirty="0" smtClean="0"/>
              <a:t>The excluded trustee also needs these records to </a:t>
            </a:r>
            <a:r>
              <a:rPr lang="en-US" sz="1700" b="1" dirty="0" smtClean="0">
                <a:solidFill>
                  <a:schemeClr val="bg2">
                    <a:lumMod val="60000"/>
                    <a:lumOff val="40000"/>
                  </a:schemeClr>
                </a:solidFill>
              </a:rPr>
              <a:t>prepare an accurate accounting </a:t>
            </a:r>
            <a:r>
              <a:rPr lang="en-US" sz="1700" dirty="0" smtClean="0"/>
              <a:t>and in some cases, to prepare accurate income tax returns</a:t>
            </a:r>
          </a:p>
          <a:p>
            <a:pPr>
              <a:spcAft>
                <a:spcPts val="1200"/>
              </a:spcAft>
            </a:pPr>
            <a:r>
              <a:rPr lang="en-US" sz="1700" dirty="0" smtClean="0"/>
              <a:t>The excluded trustee is typically the professional/corporate trustee and therefore the trustee with the most complete overall information regarding the proper administration of the trust</a:t>
            </a:r>
          </a:p>
          <a:p>
            <a:pPr>
              <a:spcAft>
                <a:spcPts val="1200"/>
              </a:spcAft>
            </a:pPr>
            <a:r>
              <a:rPr lang="en-US" sz="1700" dirty="0" smtClean="0"/>
              <a:t>The excluded trustee may not be aware of money movement promptly, making it difficult to </a:t>
            </a:r>
            <a:r>
              <a:rPr lang="en-US" sz="1700" b="1" dirty="0" smtClean="0">
                <a:solidFill>
                  <a:schemeClr val="bg2">
                    <a:lumMod val="60000"/>
                    <a:lumOff val="40000"/>
                  </a:schemeClr>
                </a:solidFill>
              </a:rPr>
              <a:t>safeguard assets and facilitate expense payments</a:t>
            </a:r>
          </a:p>
          <a:p>
            <a:pPr>
              <a:spcAft>
                <a:spcPts val="1200"/>
              </a:spcAft>
            </a:pPr>
            <a:r>
              <a:rPr lang="en-US" sz="1700" dirty="0" smtClean="0"/>
              <a:t>The </a:t>
            </a:r>
            <a:r>
              <a:rPr lang="en-US" sz="1700" b="1" dirty="0" smtClean="0">
                <a:solidFill>
                  <a:schemeClr val="bg2">
                    <a:lumMod val="60000"/>
                    <a:lumOff val="40000"/>
                  </a:schemeClr>
                </a:solidFill>
              </a:rPr>
              <a:t>trust’s situs </a:t>
            </a:r>
            <a:r>
              <a:rPr lang="en-US" sz="1700" dirty="0" smtClean="0"/>
              <a:t>is typically reliant upon the  level of activity occurring within the chosen jurisdiction, which is typically where the excluded trustee is acting making their participation in the trust’s administration critical</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60228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Concerns with Advisers</a:t>
            </a:r>
            <a:endParaRPr lang="en-US" dirty="0"/>
          </a:p>
        </p:txBody>
      </p:sp>
      <p:sp>
        <p:nvSpPr>
          <p:cNvPr id="3" name="Content Placeholder 2"/>
          <p:cNvSpPr>
            <a:spLocks noGrp="1"/>
          </p:cNvSpPr>
          <p:nvPr>
            <p:ph idx="1"/>
          </p:nvPr>
        </p:nvSpPr>
        <p:spPr>
          <a:xfrm>
            <a:off x="762020" y="1743825"/>
            <a:ext cx="10532751" cy="4698539"/>
          </a:xfrm>
        </p:spPr>
        <p:txBody>
          <a:bodyPr>
            <a:normAutofit lnSpcReduction="10000"/>
          </a:bodyPr>
          <a:lstStyle/>
          <a:p>
            <a:pPr>
              <a:spcAft>
                <a:spcPts val="1200"/>
              </a:spcAft>
            </a:pPr>
            <a:r>
              <a:rPr lang="en-US" sz="1600" dirty="0" smtClean="0"/>
              <a:t>Often</a:t>
            </a:r>
            <a:r>
              <a:rPr lang="en-US" sz="1600" dirty="0"/>
              <a:t>, drafters take the approach that </a:t>
            </a:r>
            <a:r>
              <a:rPr lang="en-US" sz="1600" b="1" i="1" dirty="0">
                <a:solidFill>
                  <a:schemeClr val="bg2">
                    <a:lumMod val="60000"/>
                    <a:lumOff val="40000"/>
                  </a:schemeClr>
                </a:solidFill>
              </a:rPr>
              <a:t>all of the investment power and authority is to be held by the adviser</a:t>
            </a:r>
            <a:r>
              <a:rPr lang="en-US" sz="1600" dirty="0"/>
              <a:t>, and the trustee shall have no trust power and authority over investments.  This is </a:t>
            </a:r>
            <a:r>
              <a:rPr lang="en-US" sz="1600" u="sng" dirty="0"/>
              <a:t>not</a:t>
            </a:r>
            <a:r>
              <a:rPr lang="en-US" sz="1600" dirty="0"/>
              <a:t> how a directed trust is structured. </a:t>
            </a:r>
            <a:endParaRPr lang="en-US" sz="1600" dirty="0" smtClean="0"/>
          </a:p>
          <a:p>
            <a:pPr>
              <a:spcAft>
                <a:spcPts val="1200"/>
              </a:spcAft>
            </a:pPr>
            <a:r>
              <a:rPr lang="en-US" sz="1600" dirty="0"/>
              <a:t>The trustee holds the trust power and authority to take actions and the direction adviser directs the trustee to exercise those powers.</a:t>
            </a:r>
          </a:p>
          <a:p>
            <a:pPr>
              <a:spcAft>
                <a:spcPts val="1200"/>
              </a:spcAft>
            </a:pPr>
            <a:r>
              <a:rPr lang="en-US" sz="1600" dirty="0"/>
              <a:t>Language that provides for the transference of the investment power and authority starts to look more like an excluded trustee situation with a co-trustee rather than an </a:t>
            </a:r>
            <a:r>
              <a:rPr lang="en-US" sz="1600" b="1" dirty="0" smtClean="0">
                <a:solidFill>
                  <a:schemeClr val="bg2">
                    <a:lumMod val="60000"/>
                    <a:lumOff val="40000"/>
                  </a:schemeClr>
                </a:solidFill>
              </a:rPr>
              <a:t>adviser, who may be a co-fiduciary, but, is </a:t>
            </a:r>
            <a:r>
              <a:rPr lang="en-US" sz="1600" b="1" u="sng" dirty="0" smtClean="0">
                <a:solidFill>
                  <a:schemeClr val="bg2">
                    <a:lumMod val="60000"/>
                    <a:lumOff val="40000"/>
                  </a:schemeClr>
                </a:solidFill>
              </a:rPr>
              <a:t>not</a:t>
            </a:r>
            <a:r>
              <a:rPr lang="en-US" sz="1600" b="1" dirty="0" smtClean="0">
                <a:solidFill>
                  <a:schemeClr val="bg2">
                    <a:lumMod val="60000"/>
                    <a:lumOff val="40000"/>
                  </a:schemeClr>
                </a:solidFill>
              </a:rPr>
              <a:t> an owner of the trust assets</a:t>
            </a:r>
            <a:r>
              <a:rPr lang="en-US" sz="1600" dirty="0" smtClean="0"/>
              <a:t>.  </a:t>
            </a:r>
          </a:p>
          <a:p>
            <a:pPr>
              <a:spcAft>
                <a:spcPts val="1200"/>
              </a:spcAft>
            </a:pPr>
            <a:r>
              <a:rPr lang="en-US" sz="1600" dirty="0" smtClean="0"/>
              <a:t>It is always better to retain ownership in excluded trustee relationships with the directed trustee as well for the purpose of:</a:t>
            </a:r>
          </a:p>
          <a:p>
            <a:pPr lvl="1">
              <a:spcAft>
                <a:spcPts val="1200"/>
              </a:spcAft>
            </a:pPr>
            <a:r>
              <a:rPr lang="en-US" sz="1400" dirty="0" smtClean="0"/>
              <a:t>Ease of receiving statements, authority to request information;</a:t>
            </a:r>
          </a:p>
          <a:p>
            <a:pPr lvl="1">
              <a:spcAft>
                <a:spcPts val="1200"/>
              </a:spcAft>
            </a:pPr>
            <a:r>
              <a:rPr lang="en-US" sz="1400" dirty="0" smtClean="0"/>
              <a:t>Maintaining overall professional knowledge of trust administration; and </a:t>
            </a:r>
          </a:p>
          <a:p>
            <a:pPr lvl="1">
              <a:spcAft>
                <a:spcPts val="1200"/>
              </a:spcAft>
            </a:pPr>
            <a:r>
              <a:rPr lang="en-US" sz="1400" dirty="0" smtClean="0"/>
              <a:t>Retention of complete records and maintenance of the trust’s accounting all in one place.</a:t>
            </a:r>
            <a:endParaRPr lang="en-US" sz="1400"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827" y="4759794"/>
            <a:ext cx="3230835" cy="1179512"/>
          </a:xfrm>
          <a:prstGeom prst="rect">
            <a:avLst/>
          </a:prstGeom>
          <a:ln w="19050">
            <a:solidFill>
              <a:schemeClr val="tx1"/>
            </a:solidFill>
          </a:ln>
        </p:spPr>
      </p:pic>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74433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Excluded Trustee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856" y="496390"/>
            <a:ext cx="2924608" cy="1902820"/>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54281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of Direction Letters</a:t>
            </a:r>
            <a:endParaRPr lang="en-US" dirty="0"/>
          </a:p>
        </p:txBody>
      </p:sp>
      <p:sp>
        <p:nvSpPr>
          <p:cNvPr id="3" name="Content Placeholder 2"/>
          <p:cNvSpPr>
            <a:spLocks noGrp="1"/>
          </p:cNvSpPr>
          <p:nvPr>
            <p:ph idx="1"/>
          </p:nvPr>
        </p:nvSpPr>
        <p:spPr>
          <a:xfrm>
            <a:off x="742703" y="1390918"/>
            <a:ext cx="10745252" cy="5248873"/>
          </a:xfrm>
        </p:spPr>
        <p:txBody>
          <a:bodyPr>
            <a:normAutofit fontScale="85000" lnSpcReduction="20000"/>
          </a:bodyPr>
          <a:lstStyle/>
          <a:p>
            <a:pPr>
              <a:spcAft>
                <a:spcPts val="1200"/>
              </a:spcAft>
              <a:buClr>
                <a:schemeClr val="bg2">
                  <a:lumMod val="60000"/>
                  <a:lumOff val="40000"/>
                </a:schemeClr>
              </a:buClr>
            </a:pPr>
            <a:r>
              <a:rPr lang="en-US" sz="1900" dirty="0" smtClean="0"/>
              <a:t>Direction letters should </a:t>
            </a:r>
            <a:r>
              <a:rPr lang="en-US" sz="1900" dirty="0"/>
              <a:t>be delivered to the trustee in writing.</a:t>
            </a:r>
          </a:p>
          <a:p>
            <a:pPr>
              <a:spcAft>
                <a:spcPts val="1200"/>
              </a:spcAft>
              <a:buClr>
                <a:schemeClr val="bg2">
                  <a:lumMod val="60000"/>
                  <a:lumOff val="40000"/>
                </a:schemeClr>
              </a:buClr>
            </a:pPr>
            <a:r>
              <a:rPr lang="en-US" sz="1900" dirty="0"/>
              <a:t>The direction letter should be specific and should leave no discretion to the trustee.</a:t>
            </a:r>
          </a:p>
          <a:p>
            <a:pPr lvl="1">
              <a:spcAft>
                <a:spcPts val="1200"/>
              </a:spcAft>
              <a:buClr>
                <a:schemeClr val="accent2">
                  <a:lumMod val="75000"/>
                </a:schemeClr>
              </a:buClr>
              <a:buFont typeface="Arial" panose="020B0604020202020204" pitchFamily="34" charset="0"/>
              <a:buChar char="•"/>
            </a:pPr>
            <a:r>
              <a:rPr lang="en-US" sz="1900" b="1" u="sng" dirty="0">
                <a:solidFill>
                  <a:schemeClr val="tx1">
                    <a:lumMod val="75000"/>
                  </a:schemeClr>
                </a:solidFill>
              </a:rPr>
              <a:t>For example</a:t>
            </a:r>
            <a:r>
              <a:rPr lang="en-US" sz="1900" b="1" i="1" u="sng" dirty="0">
                <a:solidFill>
                  <a:schemeClr val="tx1">
                    <a:lumMod val="75000"/>
                  </a:schemeClr>
                </a:solidFill>
              </a:rPr>
              <a:t>:</a:t>
            </a:r>
            <a:r>
              <a:rPr lang="en-US" sz="1900" b="1" i="1" dirty="0">
                <a:solidFill>
                  <a:schemeClr val="tx1">
                    <a:lumMod val="75000"/>
                  </a:schemeClr>
                </a:solidFill>
              </a:rPr>
              <a:t> the direction letter should </a:t>
            </a:r>
            <a:r>
              <a:rPr lang="en-US" sz="1900" b="1" i="1" u="sng" dirty="0">
                <a:solidFill>
                  <a:schemeClr val="tx1">
                    <a:lumMod val="75000"/>
                  </a:schemeClr>
                </a:solidFill>
              </a:rPr>
              <a:t>not</a:t>
            </a:r>
            <a:r>
              <a:rPr lang="en-US" sz="1900" b="1" i="1" dirty="0">
                <a:solidFill>
                  <a:schemeClr val="tx1">
                    <a:lumMod val="75000"/>
                  </a:schemeClr>
                </a:solidFill>
              </a:rPr>
              <a:t> say that “the trustee shall enter into a note upon such terms as the trustee may determine.”</a:t>
            </a:r>
          </a:p>
          <a:p>
            <a:pPr>
              <a:spcAft>
                <a:spcPts val="1200"/>
              </a:spcAft>
              <a:buClr>
                <a:schemeClr val="bg2">
                  <a:lumMod val="60000"/>
                  <a:lumOff val="40000"/>
                </a:schemeClr>
              </a:buClr>
            </a:pPr>
            <a:r>
              <a:rPr lang="en-US" sz="1900" dirty="0"/>
              <a:t>The direction letter should recite relevant statutory provisions </a:t>
            </a:r>
            <a:r>
              <a:rPr lang="en-US" sz="1900" dirty="0" smtClean="0"/>
              <a:t>or trust provisions so </a:t>
            </a:r>
            <a:r>
              <a:rPr lang="en-US" sz="1900" dirty="0"/>
              <a:t>the adviser clearly understands the bifurcation of the roles for each direction.</a:t>
            </a:r>
          </a:p>
          <a:p>
            <a:pPr>
              <a:spcAft>
                <a:spcPts val="1200"/>
              </a:spcAft>
              <a:buClr>
                <a:schemeClr val="bg2">
                  <a:lumMod val="60000"/>
                  <a:lumOff val="40000"/>
                </a:schemeClr>
              </a:buClr>
            </a:pPr>
            <a:r>
              <a:rPr lang="en-US" sz="1900" dirty="0"/>
              <a:t>If there are documents to be signed, the direction letter should have those documents attached to it, essentially stating “sign here”.</a:t>
            </a:r>
          </a:p>
          <a:p>
            <a:pPr>
              <a:spcAft>
                <a:spcPts val="1200"/>
              </a:spcAft>
              <a:buClr>
                <a:schemeClr val="bg2">
                  <a:lumMod val="60000"/>
                  <a:lumOff val="40000"/>
                </a:schemeClr>
              </a:buClr>
            </a:pPr>
            <a:r>
              <a:rPr lang="en-US" sz="1900" dirty="0"/>
              <a:t>Consider issues such as representations and warranties, no duty to monitor language, etc</a:t>
            </a:r>
            <a:r>
              <a:rPr lang="en-US" sz="1900" dirty="0" smtClean="0"/>
              <a:t>.</a:t>
            </a:r>
          </a:p>
          <a:p>
            <a:pPr>
              <a:spcAft>
                <a:spcPts val="1200"/>
              </a:spcAft>
              <a:buClr>
                <a:schemeClr val="bg2">
                  <a:lumMod val="60000"/>
                  <a:lumOff val="40000"/>
                </a:schemeClr>
              </a:buClr>
            </a:pPr>
            <a:r>
              <a:rPr lang="en-US" sz="1900" dirty="0" smtClean="0"/>
              <a:t>Direction letters should acknowledge and recite the on-going duties of the direction adviser within the letter, such as valuation, appointment of managers, etc.</a:t>
            </a:r>
            <a:endParaRPr lang="en-US" sz="1900" dirty="0"/>
          </a:p>
          <a:p>
            <a:pPr marL="0" indent="0">
              <a:spcAft>
                <a:spcPts val="1200"/>
              </a:spcAft>
              <a:buClr>
                <a:schemeClr val="accent2">
                  <a:lumMod val="75000"/>
                </a:schemeClr>
              </a:buClr>
              <a:buNone/>
            </a:pPr>
            <a:r>
              <a:rPr lang="en-US" sz="1900" dirty="0">
                <a:solidFill>
                  <a:schemeClr val="bg2">
                    <a:lumMod val="60000"/>
                    <a:lumOff val="40000"/>
                  </a:schemeClr>
                </a:solidFill>
              </a:rPr>
              <a:t>NOTE: </a:t>
            </a:r>
            <a:r>
              <a:rPr lang="en-US" sz="1900" dirty="0" smtClean="0"/>
              <a:t>The trustee </a:t>
            </a:r>
            <a:r>
              <a:rPr lang="en-US" sz="1900" dirty="0"/>
              <a:t>cannot control the form of the direction </a:t>
            </a:r>
            <a:r>
              <a:rPr lang="en-US" sz="1900" dirty="0" smtClean="0"/>
              <a:t>letter; however, individual trustees </a:t>
            </a:r>
            <a:r>
              <a:rPr lang="en-US" sz="1900" dirty="0"/>
              <a:t>typically have a preferred form of letter which address specific concerns.  </a:t>
            </a:r>
            <a:r>
              <a:rPr lang="en-US" sz="1900" dirty="0" smtClean="0"/>
              <a:t>Where the trustee actually drafts the direction letter, what are the implications?  Consider 12 Del. C. §3313(e) which creates a presumption of administrative nature of any such actions.</a:t>
            </a:r>
            <a:endParaRPr lang="en-US" sz="1900"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150717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Adding Language to the Trust Document Itself</a:t>
            </a:r>
            <a:endParaRPr lang="en-US" dirty="0"/>
          </a:p>
        </p:txBody>
      </p:sp>
      <p:sp>
        <p:nvSpPr>
          <p:cNvPr id="3" name="Content Placeholder 2"/>
          <p:cNvSpPr>
            <a:spLocks noGrp="1"/>
          </p:cNvSpPr>
          <p:nvPr>
            <p:ph idx="1"/>
          </p:nvPr>
        </p:nvSpPr>
        <p:spPr>
          <a:xfrm>
            <a:off x="528035" y="1949887"/>
            <a:ext cx="10813958" cy="4566823"/>
          </a:xfrm>
        </p:spPr>
        <p:txBody>
          <a:bodyPr>
            <a:normAutofit/>
          </a:bodyPr>
          <a:lstStyle/>
          <a:p>
            <a:r>
              <a:rPr lang="en-US" sz="1600" dirty="0" smtClean="0"/>
              <a:t>Such language should provide that the trustee is able to rely on representations from the Investment Adviser or Investment Trustee regarding:</a:t>
            </a:r>
          </a:p>
          <a:p>
            <a:pPr lvl="1">
              <a:spcAft>
                <a:spcPts val="1200"/>
              </a:spcAft>
              <a:buFont typeface="Arial" panose="020B0604020202020204" pitchFamily="34" charset="0"/>
              <a:buChar char="•"/>
            </a:pPr>
            <a:r>
              <a:rPr lang="en-US" sz="1600" dirty="0" smtClean="0"/>
              <a:t>Representations and Warranties</a:t>
            </a:r>
          </a:p>
          <a:p>
            <a:pPr lvl="1">
              <a:spcAft>
                <a:spcPts val="1200"/>
              </a:spcAft>
              <a:buFont typeface="Arial" panose="020B0604020202020204" pitchFamily="34" charset="0"/>
              <a:buChar char="•"/>
            </a:pPr>
            <a:r>
              <a:rPr lang="en-US" sz="1600" dirty="0" smtClean="0"/>
              <a:t>Determination of accredited investor or qualified investor status</a:t>
            </a:r>
          </a:p>
          <a:p>
            <a:pPr lvl="1">
              <a:spcAft>
                <a:spcPts val="1200"/>
              </a:spcAft>
              <a:buFont typeface="Arial" panose="020B0604020202020204" pitchFamily="34" charset="0"/>
              <a:buChar char="•"/>
            </a:pPr>
            <a:r>
              <a:rPr lang="en-US" sz="1600" dirty="0" smtClean="0"/>
              <a:t>Valuation information provided with regard to closely held entities or  other special holdings</a:t>
            </a:r>
          </a:p>
          <a:p>
            <a:pPr lvl="1">
              <a:spcAft>
                <a:spcPts val="1200"/>
              </a:spcAft>
              <a:buFont typeface="Arial" panose="020B0604020202020204" pitchFamily="34" charset="0"/>
              <a:buChar char="•"/>
            </a:pPr>
            <a:r>
              <a:rPr lang="en-US" sz="1600" dirty="0" smtClean="0"/>
              <a:t>Acknowledgement of additional l responsibilities with closely held entities or other special holdings</a:t>
            </a:r>
          </a:p>
          <a:p>
            <a:pPr lvl="2">
              <a:spcAft>
                <a:spcPts val="1200"/>
              </a:spcAft>
              <a:buFont typeface="Wingdings" panose="05000000000000000000" pitchFamily="2" charset="2"/>
              <a:buChar char="q"/>
            </a:pPr>
            <a:r>
              <a:rPr lang="en-US" dirty="0" smtClean="0"/>
              <a:t>Directing the election of managers</a:t>
            </a:r>
          </a:p>
          <a:p>
            <a:pPr lvl="2">
              <a:spcAft>
                <a:spcPts val="1200"/>
              </a:spcAft>
              <a:buFont typeface="Wingdings" panose="05000000000000000000" pitchFamily="2" charset="2"/>
              <a:buChar char="q"/>
            </a:pPr>
            <a:r>
              <a:rPr lang="en-US" dirty="0" smtClean="0"/>
              <a:t>Directing the participation of the trust in management</a:t>
            </a:r>
          </a:p>
          <a:p>
            <a:pPr lvl="1">
              <a:spcAft>
                <a:spcPts val="1200"/>
              </a:spcAft>
              <a:buFont typeface="Arial" panose="020B0604020202020204" pitchFamily="34" charset="0"/>
              <a:buChar char="•"/>
            </a:pPr>
            <a:r>
              <a:rPr lang="en-US" sz="1600" dirty="0" smtClean="0"/>
              <a:t>Acknowledging that  direction letters must be in a form acceptable to the directed/excluded trustee and that any revisions to direction letters  are to clarify vague or unspecific language.</a:t>
            </a:r>
            <a:endParaRPr lang="en-US" sz="1600" dirty="0"/>
          </a:p>
        </p:txBody>
      </p:sp>
      <p:pic>
        <p:nvPicPr>
          <p:cNvPr id="4" name="Picture 2" descr="U:\Presentations &amp; Publications\Photos &amp; ClipArt\Trust w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850" y="2469701"/>
            <a:ext cx="2962142" cy="925814"/>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8791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Conflicts where not a party to investments but responsible for tax return preparation</a:t>
            </a:r>
            <a:endParaRPr lang="en-US" sz="3400" dirty="0"/>
          </a:p>
        </p:txBody>
      </p:sp>
      <p:sp>
        <p:nvSpPr>
          <p:cNvPr id="3" name="Content Placeholder 2"/>
          <p:cNvSpPr>
            <a:spLocks noGrp="1"/>
          </p:cNvSpPr>
          <p:nvPr>
            <p:ph idx="1"/>
          </p:nvPr>
        </p:nvSpPr>
        <p:spPr>
          <a:xfrm>
            <a:off x="646111" y="2052918"/>
            <a:ext cx="10300931" cy="4195481"/>
          </a:xfrm>
        </p:spPr>
        <p:txBody>
          <a:bodyPr>
            <a:normAutofit lnSpcReduction="10000"/>
          </a:bodyPr>
          <a:lstStyle/>
          <a:p>
            <a:pPr>
              <a:spcAft>
                <a:spcPts val="1200"/>
              </a:spcAft>
            </a:pPr>
            <a:r>
              <a:rPr lang="en-US" sz="1600" dirty="0" smtClean="0"/>
              <a:t>Be careful to address these points in the trust document or other communications with the co-fiduciaries:</a:t>
            </a:r>
          </a:p>
          <a:p>
            <a:pPr lvl="1">
              <a:spcAft>
                <a:spcPts val="1200"/>
              </a:spcAft>
              <a:buFont typeface="Arial" panose="020B0604020202020204" pitchFamily="34" charset="0"/>
              <a:buChar char="•"/>
            </a:pPr>
            <a:r>
              <a:rPr lang="en-US" sz="1600" dirty="0" smtClean="0"/>
              <a:t>The importance of information sharing is the key to ensuring accurate tax filing</a:t>
            </a:r>
          </a:p>
          <a:p>
            <a:pPr lvl="1">
              <a:spcAft>
                <a:spcPts val="1200"/>
              </a:spcAft>
              <a:buFont typeface="Arial" panose="020B0604020202020204" pitchFamily="34" charset="0"/>
              <a:buChar char="•"/>
            </a:pPr>
            <a:r>
              <a:rPr lang="en-US" sz="1600" dirty="0" smtClean="0"/>
              <a:t>The need for full tax information from reporting financial institutions and other relevant parties to prepare accurate returns</a:t>
            </a:r>
          </a:p>
          <a:p>
            <a:pPr lvl="1">
              <a:spcAft>
                <a:spcPts val="1200"/>
              </a:spcAft>
              <a:buFont typeface="Arial" panose="020B0604020202020204" pitchFamily="34" charset="0"/>
              <a:buChar char="•"/>
            </a:pPr>
            <a:r>
              <a:rPr lang="en-US" sz="1600" dirty="0" smtClean="0"/>
              <a:t>The need for an exchange of information regarding foreign tax reporting such as in France, Israel, etc.  </a:t>
            </a:r>
          </a:p>
          <a:p>
            <a:pPr lvl="1">
              <a:spcAft>
                <a:spcPts val="1200"/>
              </a:spcAft>
              <a:buFont typeface="Arial" panose="020B0604020202020204" pitchFamily="34" charset="0"/>
              <a:buChar char="•"/>
            </a:pPr>
            <a:r>
              <a:rPr lang="en-US" sz="1600" dirty="0" smtClean="0"/>
              <a:t>The need for information sharing regarding trust holdings which request CRS and FATCA reporting status</a:t>
            </a:r>
          </a:p>
          <a:p>
            <a:pPr lvl="1">
              <a:spcAft>
                <a:spcPts val="1200"/>
              </a:spcAft>
              <a:buFont typeface="Arial" panose="020B0604020202020204" pitchFamily="34" charset="0"/>
              <a:buChar char="•"/>
            </a:pPr>
            <a:r>
              <a:rPr lang="en-US" sz="1600" dirty="0" smtClean="0"/>
              <a:t>The need for awareness regarding accounts which require FBAR reporting for foreign bank accounts?</a:t>
            </a:r>
          </a:p>
          <a:p>
            <a:pPr>
              <a:spcAft>
                <a:spcPts val="1200"/>
              </a:spcAft>
            </a:pPr>
            <a:endParaRPr lang="en-US" sz="1600" dirty="0" smtClean="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68467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Cross-over Transactions</a:t>
            </a:r>
            <a:endParaRPr lang="en-US" dirty="0"/>
          </a:p>
        </p:txBody>
      </p:sp>
      <p:sp>
        <p:nvSpPr>
          <p:cNvPr id="3" name="Content Placeholder 2"/>
          <p:cNvSpPr>
            <a:spLocks noGrp="1"/>
          </p:cNvSpPr>
          <p:nvPr>
            <p:ph idx="1"/>
          </p:nvPr>
        </p:nvSpPr>
        <p:spPr>
          <a:xfrm>
            <a:off x="759854" y="1616885"/>
            <a:ext cx="10341735" cy="4548388"/>
          </a:xfrm>
        </p:spPr>
        <p:txBody>
          <a:bodyPr>
            <a:normAutofit/>
          </a:bodyPr>
          <a:lstStyle/>
          <a:p>
            <a:pPr>
              <a:spcAft>
                <a:spcPts val="1200"/>
              </a:spcAft>
            </a:pPr>
            <a:r>
              <a:rPr lang="en-US" sz="1600" dirty="0" smtClean="0"/>
              <a:t>What if the directed trustee is responsible for distributions and reimbursements, but, not investments?  How will that effect the administration of the trust?</a:t>
            </a:r>
          </a:p>
          <a:p>
            <a:pPr lvl="1">
              <a:spcAft>
                <a:spcPts val="1200"/>
              </a:spcAft>
              <a:buFont typeface="Arial" panose="020B0604020202020204" pitchFamily="34" charset="0"/>
              <a:buChar char="•"/>
            </a:pPr>
            <a:r>
              <a:rPr lang="en-US" sz="1600" dirty="0" smtClean="0"/>
              <a:t>Reimbursement of the grantor for taxes paid as a result of the trust’s grantor tax payments (requires both a knowledge of investments and of the trust’s tax liability)</a:t>
            </a:r>
          </a:p>
          <a:p>
            <a:pPr lvl="1">
              <a:spcAft>
                <a:spcPts val="1200"/>
              </a:spcAft>
              <a:buFont typeface="Arial" panose="020B0604020202020204" pitchFamily="34" charset="0"/>
              <a:buChar char="•"/>
            </a:pPr>
            <a:r>
              <a:rPr lang="en-US" sz="1600" dirty="0" smtClean="0"/>
              <a:t>Transactions that may qualify as both an investment decision and a distribution decision:</a:t>
            </a:r>
          </a:p>
          <a:p>
            <a:pPr lvl="2">
              <a:spcAft>
                <a:spcPts val="1200"/>
              </a:spcAft>
              <a:buFont typeface="Wingdings" panose="05000000000000000000" pitchFamily="2" charset="2"/>
              <a:buChar char="q"/>
            </a:pPr>
            <a:r>
              <a:rPr lang="en-US" u="sng" dirty="0" smtClean="0"/>
              <a:t>KEY EXAMPLE</a:t>
            </a:r>
            <a:r>
              <a:rPr lang="en-US" dirty="0" smtClean="0"/>
              <a:t>:  loans to beneficiaries.</a:t>
            </a:r>
          </a:p>
          <a:p>
            <a:pPr lvl="1">
              <a:spcAft>
                <a:spcPts val="1200"/>
              </a:spcAft>
              <a:buFont typeface="Arial" panose="020B0604020202020204" pitchFamily="34" charset="0"/>
              <a:buChar char="•"/>
            </a:pPr>
            <a:r>
              <a:rPr lang="en-US" dirty="0" smtClean="0"/>
              <a:t>Payment of expenses when all funds are held at the entity level.  How does the trustee get liquid funds to pay the trust expense?</a:t>
            </a:r>
          </a:p>
          <a:p>
            <a:pPr lvl="1">
              <a:spcAft>
                <a:spcPts val="1200"/>
              </a:spcAft>
              <a:buFont typeface="Arial" panose="020B0604020202020204" pitchFamily="34" charset="0"/>
              <a:buChar char="•"/>
            </a:pPr>
            <a:r>
              <a:rPr lang="en-US" dirty="0" smtClean="0"/>
              <a:t>Conflicting trust needs, for example a distribution request is made at the same time that an insurance premium is due and there are two separate advisers directing investments and distributions.  Both direct the trustee to act.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21585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00" dirty="0" smtClean="0"/>
              <a:t>Concerns with Distribution Direction</a:t>
            </a:r>
            <a:endParaRPr lang="en-US" sz="3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856" y="496390"/>
            <a:ext cx="2924608" cy="1902820"/>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54320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Distribution Advisor?	</a:t>
            </a:r>
            <a:endParaRPr lang="en-US" dirty="0"/>
          </a:p>
        </p:txBody>
      </p:sp>
      <p:sp>
        <p:nvSpPr>
          <p:cNvPr id="3" name="Content Placeholder 2"/>
          <p:cNvSpPr>
            <a:spLocks noGrp="1"/>
          </p:cNvSpPr>
          <p:nvPr>
            <p:ph idx="1"/>
          </p:nvPr>
        </p:nvSpPr>
        <p:spPr>
          <a:xfrm>
            <a:off x="1104293" y="1853248"/>
            <a:ext cx="8946541" cy="4195481"/>
          </a:xfrm>
        </p:spPr>
        <p:txBody>
          <a:bodyPr/>
          <a:lstStyle/>
          <a:p>
            <a:r>
              <a:rPr lang="en-US" dirty="0" smtClean="0"/>
              <a:t>Delaware Title 12 Section 3313 – Same familiar statute that creates the Investment Advisor</a:t>
            </a:r>
          </a:p>
          <a:p>
            <a:r>
              <a:rPr lang="en-US" dirty="0" smtClean="0"/>
              <a:t>A fiduciary (or non-fiduciary) role where a person directs the trustee to make discretionary distributions to a trust beneficiary</a:t>
            </a:r>
          </a:p>
          <a:p>
            <a:r>
              <a:rPr lang="en-US" dirty="0" smtClean="0"/>
              <a:t>Liability standard = willful misconduct</a:t>
            </a:r>
          </a:p>
          <a:p>
            <a:r>
              <a:rPr lang="en-US" dirty="0" smtClean="0"/>
              <a:t>Trustee is NOT responsible for monitoring conduct of Distribution Advisor, providing advice or communicating with beneficiary on how the trustee would treat a directed distribution</a:t>
            </a:r>
          </a:p>
          <a:p>
            <a:r>
              <a:rPr lang="en-US" dirty="0" smtClean="0"/>
              <a:t>Directed trustee must be comfortable that the directed distribution is permitted by the trust agreement</a:t>
            </a:r>
          </a:p>
        </p:txBody>
      </p:sp>
      <p:sp>
        <p:nvSpPr>
          <p:cNvPr id="4" name="Slide Number Placeholder 3"/>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897881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Distribution Advisor Role</a:t>
            </a:r>
            <a:endParaRPr lang="en-US" dirty="0"/>
          </a:p>
        </p:txBody>
      </p:sp>
      <p:sp>
        <p:nvSpPr>
          <p:cNvPr id="3" name="Content Placeholder 2"/>
          <p:cNvSpPr>
            <a:spLocks noGrp="1"/>
          </p:cNvSpPr>
          <p:nvPr>
            <p:ph idx="1"/>
          </p:nvPr>
        </p:nvSpPr>
        <p:spPr>
          <a:xfrm>
            <a:off x="1104293" y="1678014"/>
            <a:ext cx="8946541" cy="4195481"/>
          </a:xfrm>
        </p:spPr>
        <p:txBody>
          <a:bodyPr>
            <a:normAutofit lnSpcReduction="10000"/>
          </a:bodyPr>
          <a:lstStyle/>
          <a:p>
            <a:pPr marL="0" indent="0">
              <a:buNone/>
            </a:pPr>
            <a:r>
              <a:rPr lang="en-US" dirty="0" smtClean="0"/>
              <a:t>Individual</a:t>
            </a:r>
          </a:p>
          <a:p>
            <a:pPr lvl="1"/>
            <a:r>
              <a:rPr lang="en-US" dirty="0" smtClean="0"/>
              <a:t>Usually a close friend or family member who personally knows the beneficiaries </a:t>
            </a:r>
          </a:p>
          <a:p>
            <a:pPr marL="0" indent="0">
              <a:buNone/>
            </a:pPr>
            <a:r>
              <a:rPr lang="en-US" dirty="0" smtClean="0"/>
              <a:t>Corporate or LLC</a:t>
            </a:r>
          </a:p>
          <a:p>
            <a:pPr lvl="1"/>
            <a:r>
              <a:rPr lang="en-US" dirty="0" smtClean="0"/>
              <a:t>Helpful when there are continuity concerns – law or accounting firm</a:t>
            </a:r>
          </a:p>
          <a:p>
            <a:pPr lvl="1"/>
            <a:r>
              <a:rPr lang="en-US" dirty="0" smtClean="0"/>
              <a:t>Alternative to consider when fiduciary contacts with a state need to be eliminated – Grantor is Fiduciary Distribution Advisor</a:t>
            </a:r>
          </a:p>
          <a:p>
            <a:pPr lvl="1"/>
            <a:r>
              <a:rPr lang="en-US" dirty="0" smtClean="0"/>
              <a:t>Minimize liability concerns of individuals who wish to otherwise serve as the Distribution Advisor</a:t>
            </a:r>
          </a:p>
          <a:p>
            <a:pPr marL="0" indent="0">
              <a:buNone/>
            </a:pPr>
            <a:r>
              <a:rPr lang="en-US" dirty="0" smtClean="0"/>
              <a:t>Committee</a:t>
            </a:r>
          </a:p>
          <a:p>
            <a:pPr lvl="1"/>
            <a:r>
              <a:rPr lang="en-US" dirty="0" smtClean="0"/>
              <a:t>DING trust – Adverse parties</a:t>
            </a:r>
          </a:p>
          <a:p>
            <a:pPr lvl="1"/>
            <a:r>
              <a:rPr lang="en-US" dirty="0" smtClean="0"/>
              <a:t>Shared family decision-making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038381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with the Trustee 	</a:t>
            </a:r>
            <a:endParaRPr lang="en-US" dirty="0"/>
          </a:p>
        </p:txBody>
      </p:sp>
      <p:sp>
        <p:nvSpPr>
          <p:cNvPr id="3" name="Content Placeholder 2"/>
          <p:cNvSpPr>
            <a:spLocks noGrp="1"/>
          </p:cNvSpPr>
          <p:nvPr>
            <p:ph idx="1"/>
          </p:nvPr>
        </p:nvSpPr>
        <p:spPr>
          <a:xfrm>
            <a:off x="1104293" y="1642155"/>
            <a:ext cx="8946541" cy="4195481"/>
          </a:xfrm>
        </p:spPr>
        <p:txBody>
          <a:bodyPr/>
          <a:lstStyle/>
          <a:p>
            <a:pPr marL="0" indent="0">
              <a:buNone/>
            </a:pPr>
            <a:r>
              <a:rPr lang="en-US" dirty="0" smtClean="0"/>
              <a:t>Direction Letter</a:t>
            </a:r>
          </a:p>
          <a:p>
            <a:pPr lvl="1"/>
            <a:r>
              <a:rPr lang="en-US" dirty="0" smtClean="0"/>
              <a:t>Written</a:t>
            </a:r>
          </a:p>
          <a:p>
            <a:pPr lvl="1"/>
            <a:r>
              <a:rPr lang="en-US" dirty="0" smtClean="0"/>
              <a:t>Signed by Distribution Advisor</a:t>
            </a:r>
          </a:p>
          <a:p>
            <a:pPr lvl="1"/>
            <a:r>
              <a:rPr lang="en-US" dirty="0" smtClean="0"/>
              <a:t>Includes:</a:t>
            </a:r>
          </a:p>
          <a:p>
            <a:pPr lvl="2">
              <a:buFont typeface="Wingdings" panose="05000000000000000000" pitchFamily="2" charset="2"/>
              <a:buChar char="q"/>
            </a:pPr>
            <a:r>
              <a:rPr lang="en-US" dirty="0" smtClean="0"/>
              <a:t>Name of Beneficiary</a:t>
            </a:r>
          </a:p>
          <a:p>
            <a:pPr lvl="2">
              <a:buFont typeface="Wingdings" panose="05000000000000000000" pitchFamily="2" charset="2"/>
              <a:buChar char="q"/>
            </a:pPr>
            <a:r>
              <a:rPr lang="en-US" dirty="0" smtClean="0"/>
              <a:t>Purpose for distribution and confirmation it meets trust distribution standards</a:t>
            </a:r>
          </a:p>
          <a:p>
            <a:pPr lvl="2">
              <a:buFont typeface="Wingdings" panose="05000000000000000000" pitchFamily="2" charset="2"/>
              <a:buChar char="q"/>
            </a:pPr>
            <a:r>
              <a:rPr lang="en-US" dirty="0" smtClean="0"/>
              <a:t>Identification of cash/assets being distributed</a:t>
            </a:r>
          </a:p>
          <a:p>
            <a:pPr lvl="2">
              <a:buFont typeface="Wingdings" panose="05000000000000000000" pitchFamily="2" charset="2"/>
              <a:buChar char="q"/>
            </a:pPr>
            <a:r>
              <a:rPr lang="en-US" dirty="0" smtClean="0"/>
              <a:t>Delivery instructions</a:t>
            </a:r>
          </a:p>
          <a:p>
            <a:pPr lvl="1"/>
            <a:r>
              <a:rPr lang="en-US" dirty="0" smtClean="0"/>
              <a:t>Supporting Documents</a:t>
            </a:r>
          </a:p>
          <a:p>
            <a:pPr lvl="2">
              <a:buFont typeface="Wingdings" panose="05000000000000000000" pitchFamily="2" charset="2"/>
              <a:buChar char="q"/>
            </a:pPr>
            <a:r>
              <a:rPr lang="en-US" dirty="0"/>
              <a:t>Invoices, budgets, tax returns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840" y="4575048"/>
            <a:ext cx="2996061" cy="1670304"/>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97273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a Distribution Advisor?</a:t>
            </a:r>
            <a:endParaRPr lang="en-US" dirty="0"/>
          </a:p>
        </p:txBody>
      </p:sp>
      <p:sp>
        <p:nvSpPr>
          <p:cNvPr id="3" name="Content Placeholder 2"/>
          <p:cNvSpPr>
            <a:spLocks noGrp="1"/>
          </p:cNvSpPr>
          <p:nvPr>
            <p:ph idx="1"/>
          </p:nvPr>
        </p:nvSpPr>
        <p:spPr>
          <a:xfrm>
            <a:off x="1104293" y="1853248"/>
            <a:ext cx="8946541" cy="4195481"/>
          </a:xfrm>
        </p:spPr>
        <p:txBody>
          <a:bodyPr>
            <a:normAutofit fontScale="92500" lnSpcReduction="10000"/>
          </a:bodyPr>
          <a:lstStyle/>
          <a:p>
            <a:pPr marL="0" indent="0">
              <a:buNone/>
            </a:pPr>
            <a:r>
              <a:rPr lang="en-US" dirty="0" smtClean="0"/>
              <a:t>Complex dispositive provisions</a:t>
            </a:r>
          </a:p>
          <a:p>
            <a:pPr lvl="1"/>
            <a:r>
              <a:rPr lang="en-US" dirty="0" smtClean="0"/>
              <a:t>Formulas – Examples include where a percentage of a beneficiary’s income less a fixed amount with COLA but only if they do not receive a distribution from another trust, etc.</a:t>
            </a:r>
          </a:p>
          <a:p>
            <a:pPr lvl="1"/>
            <a:r>
              <a:rPr lang="en-US" dirty="0" smtClean="0"/>
              <a:t>Incentive provisions – Trust allows for distributions if gainfully employed, productive member of society, not abusing alcohol or drugs. How is a corporate trustee able to administer these provisions without personal knowledge?  </a:t>
            </a:r>
          </a:p>
          <a:p>
            <a:pPr lvl="1"/>
            <a:r>
              <a:rPr lang="en-US" dirty="0" smtClean="0"/>
              <a:t>Special needs – </a:t>
            </a:r>
          </a:p>
          <a:p>
            <a:pPr lvl="2">
              <a:buFont typeface="Wingdings" panose="05000000000000000000" pitchFamily="2" charset="2"/>
              <a:buChar char="q"/>
            </a:pPr>
            <a:r>
              <a:rPr lang="en-US" dirty="0" smtClean="0"/>
              <a:t>Corporate trustee without personal knowledge of beneficiary often will not know if or when a beneficiary has special needs.  </a:t>
            </a:r>
          </a:p>
          <a:p>
            <a:pPr lvl="2">
              <a:buFont typeface="Wingdings" panose="05000000000000000000" pitchFamily="2" charset="2"/>
              <a:buChar char="q"/>
            </a:pPr>
            <a:r>
              <a:rPr lang="en-US" dirty="0" smtClean="0"/>
              <a:t>Many corporate trustees will not administer trusts for beneficiaries with existing special needs due to increased administrative burdens.  A Distribution Advisor with special needs experience can assume those administrative burdens.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249713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a Distribution Advisor?</a:t>
            </a:r>
          </a:p>
        </p:txBody>
      </p:sp>
      <p:sp>
        <p:nvSpPr>
          <p:cNvPr id="3" name="Content Placeholder 2"/>
          <p:cNvSpPr>
            <a:spLocks noGrp="1"/>
          </p:cNvSpPr>
          <p:nvPr>
            <p:ph idx="1"/>
          </p:nvPr>
        </p:nvSpPr>
        <p:spPr/>
        <p:txBody>
          <a:bodyPr>
            <a:normAutofit/>
          </a:bodyPr>
          <a:lstStyle/>
          <a:p>
            <a:pPr marL="0" indent="0">
              <a:buNone/>
            </a:pPr>
            <a:r>
              <a:rPr lang="en-US" dirty="0" smtClean="0"/>
              <a:t>Complex family situations</a:t>
            </a:r>
          </a:p>
          <a:p>
            <a:pPr lvl="1"/>
            <a:r>
              <a:rPr lang="en-US" dirty="0" smtClean="0"/>
              <a:t>More intimate knowledge of the family/beneficiaries – Can apply certain dispositive standards better than corporate fiduciary – “Best Interests”, “Standard of Living” at time the trust was created, knowledge of outside resources or other pending gifts or trusts</a:t>
            </a:r>
          </a:p>
          <a:p>
            <a:pPr lvl="1"/>
            <a:r>
              <a:rPr lang="en-US" dirty="0" smtClean="0"/>
              <a:t>Sensitive issues – Distributions limited if no living with spouse, pre-marital planning required</a:t>
            </a:r>
          </a:p>
          <a:p>
            <a:pPr lvl="1"/>
            <a:r>
              <a:rPr lang="en-US" dirty="0" smtClean="0"/>
              <a:t>Consistent with family’s value system – Distributions made based on religious law</a:t>
            </a:r>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24639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Excluded Cotrustee Statute</a:t>
            </a:r>
            <a:r>
              <a:rPr lang="en-US" sz="3300"/>
              <a:t>	 </a:t>
            </a:r>
            <a:r>
              <a:rPr lang="en-US"/>
              <a:t>	</a:t>
            </a:r>
          </a:p>
        </p:txBody>
      </p:sp>
      <p:sp>
        <p:nvSpPr>
          <p:cNvPr id="3" name="Content Placeholder 2"/>
          <p:cNvSpPr>
            <a:spLocks noGrp="1"/>
          </p:cNvSpPr>
          <p:nvPr>
            <p:ph idx="1"/>
          </p:nvPr>
        </p:nvSpPr>
        <p:spPr>
          <a:xfrm>
            <a:off x="1191237" y="1493240"/>
            <a:ext cx="8858616" cy="4755159"/>
          </a:xfrm>
        </p:spPr>
        <p:txBody>
          <a:bodyPr/>
          <a:lstStyle/>
          <a:p>
            <a:endParaRPr lang="en-US"/>
          </a:p>
          <a:p>
            <a:r>
              <a:rPr lang="en-US"/>
              <a:t>In 2017, the Trust Act was amended to add new Section 3313A</a:t>
            </a:r>
          </a:p>
          <a:p>
            <a:pPr lvl="1"/>
            <a:r>
              <a:rPr lang="en-US" i="1"/>
              <a:t>Purpose</a:t>
            </a:r>
            <a:r>
              <a:rPr lang="en-US"/>
              <a:t> – to provide settlors, beneficiaries, and fiduciaries of Delaware trusts with more tools, greater flexibility, and more certainty  in the context of directed trusts</a:t>
            </a:r>
          </a:p>
          <a:p>
            <a:pPr lvl="1"/>
            <a:r>
              <a:rPr lang="en-US" i="1"/>
              <a:t>Scope</a:t>
            </a:r>
            <a:r>
              <a:rPr lang="en-US"/>
              <a:t> – addresses the duties and liability of a trustee when a trust instrument grants a cotrustee—to the exclusion of another cotrustee—exclusive authority to take specified actions</a:t>
            </a:r>
          </a:p>
          <a:p>
            <a:pPr lvl="1"/>
            <a:r>
              <a:rPr lang="en-US" i="1"/>
              <a:t>Framework</a:t>
            </a:r>
            <a:r>
              <a:rPr lang="en-US"/>
              <a:t> – patterned after and follows immediately after Delaware’s direction adviser statute</a:t>
            </a:r>
            <a:endParaRPr lang="en-US" i="1"/>
          </a:p>
          <a:p>
            <a:pPr lvl="1"/>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020393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	</a:t>
            </a:r>
            <a:endParaRPr lang="en-US" dirty="0"/>
          </a:p>
        </p:txBody>
      </p:sp>
      <p:sp>
        <p:nvSpPr>
          <p:cNvPr id="3" name="Content Placeholder 2"/>
          <p:cNvSpPr>
            <a:spLocks noGrp="1"/>
          </p:cNvSpPr>
          <p:nvPr>
            <p:ph idx="1"/>
          </p:nvPr>
        </p:nvSpPr>
        <p:spPr>
          <a:xfrm>
            <a:off x="1104293" y="2396625"/>
            <a:ext cx="8946541" cy="4195481"/>
          </a:xfrm>
        </p:spPr>
        <p:txBody>
          <a:bodyPr/>
          <a:lstStyle/>
          <a:p>
            <a:pPr marL="0" indent="0">
              <a:buNone/>
            </a:pPr>
            <a:r>
              <a:rPr lang="en-US" dirty="0" smtClean="0"/>
              <a:t>Distribution directed for purpose not allowed by the trust agreement</a:t>
            </a:r>
          </a:p>
          <a:p>
            <a:pPr lvl="1"/>
            <a:r>
              <a:rPr lang="en-US" dirty="0" smtClean="0"/>
              <a:t>Trust agreement prohibits distributions to purchase boats, cars or airplanes</a:t>
            </a:r>
          </a:p>
          <a:p>
            <a:pPr marL="0" indent="0">
              <a:buNone/>
            </a:pPr>
            <a:r>
              <a:rPr lang="en-US" dirty="0"/>
              <a:t>Directed Distribution delivered to </a:t>
            </a:r>
            <a:r>
              <a:rPr lang="en-US" dirty="0" smtClean="0"/>
              <a:t>Trustee, </a:t>
            </a:r>
            <a:r>
              <a:rPr lang="en-US" dirty="0"/>
              <a:t>but there is no cash </a:t>
            </a:r>
            <a:r>
              <a:rPr lang="en-US" dirty="0" smtClean="0"/>
              <a:t>available</a:t>
            </a:r>
            <a:endParaRPr lang="en-US" dirty="0"/>
          </a:p>
          <a:p>
            <a:pPr lvl="1"/>
            <a:r>
              <a:rPr lang="en-US" dirty="0"/>
              <a:t>Coordination required with Investment Advisor to raise cash</a:t>
            </a:r>
          </a:p>
          <a:p>
            <a:pPr lvl="1"/>
            <a:r>
              <a:rPr lang="en-US" dirty="0"/>
              <a:t>What happens when asset cannot be liquidated or the Investment Advisor is unwilling to sell or make an LLC distribution?</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591" y="1812893"/>
            <a:ext cx="2120049" cy="1321298"/>
          </a:xfrm>
          <a:prstGeom prst="rect">
            <a:avLst/>
          </a:prstGeom>
          <a:ln w="19050">
            <a:solidFill>
              <a:schemeClr val="tx1"/>
            </a:solidFill>
          </a:ln>
        </p:spPr>
      </p:pic>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59381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 </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Decanting Trusts</a:t>
            </a:r>
          </a:p>
          <a:p>
            <a:pPr lvl="1"/>
            <a:r>
              <a:rPr lang="en-US" dirty="0" smtClean="0"/>
              <a:t>Distribution Advisor must provide direction - Trustee should consider a more robust direction letter</a:t>
            </a:r>
          </a:p>
          <a:p>
            <a:pPr marL="0" indent="0">
              <a:buNone/>
            </a:pPr>
            <a:r>
              <a:rPr lang="en-US" dirty="0" smtClean="0"/>
              <a:t>Beneficiary Loan made by Investment Advisor</a:t>
            </a:r>
          </a:p>
          <a:p>
            <a:pPr lvl="1">
              <a:buClr>
                <a:srgbClr val="1E5155">
                  <a:lumMod val="40000"/>
                  <a:lumOff val="60000"/>
                </a:srgbClr>
              </a:buClr>
            </a:pPr>
            <a:r>
              <a:rPr lang="en-US" dirty="0">
                <a:solidFill>
                  <a:prstClr val="white"/>
                </a:solidFill>
              </a:rPr>
              <a:t>Distribution Advisor </a:t>
            </a:r>
            <a:r>
              <a:rPr lang="en-US" dirty="0" smtClean="0">
                <a:solidFill>
                  <a:prstClr val="white"/>
                </a:solidFill>
              </a:rPr>
              <a:t>s</a:t>
            </a:r>
            <a:r>
              <a:rPr lang="en-US" dirty="0" smtClean="0"/>
              <a:t>hould be informed in the event of non-payment of loan it may need to be re-classified as a directed distribution</a:t>
            </a:r>
          </a:p>
          <a:p>
            <a:pPr marL="0" indent="0">
              <a:buNone/>
            </a:pPr>
            <a:r>
              <a:rPr lang="en-US" dirty="0" smtClean="0"/>
              <a:t>Distributions of non-marketable assets – IA approval?  </a:t>
            </a:r>
          </a:p>
          <a:p>
            <a:pPr lvl="1"/>
            <a:r>
              <a:rPr lang="en-US" dirty="0" smtClean="0"/>
              <a:t>Trustee should consider requiring a more robust direction letter where the Distribution and/or Investment Advisor assume any representations and warranties associated with the asset transfer </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699525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 </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dirty="0"/>
              <a:t>Distribution Committee that includes </a:t>
            </a:r>
            <a:r>
              <a:rPr lang="en-US" dirty="0" smtClean="0"/>
              <a:t>the trustee – good idea or not?</a:t>
            </a:r>
          </a:p>
          <a:p>
            <a:pPr lvl="1"/>
            <a:r>
              <a:rPr lang="en-US" dirty="0" smtClean="0"/>
              <a:t>If a corporate trustee dissents from a distribution decision agreed to by the individual committee members would it be considered evidence of negligence if later reviewed by a court?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805" y="4245863"/>
            <a:ext cx="2542311" cy="1908049"/>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013313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with Income Tax Returns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856" y="496390"/>
            <a:ext cx="2924608" cy="1902820"/>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425827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9677"/>
          </a:xfrm>
        </p:spPr>
        <p:txBody>
          <a:bodyPr/>
          <a:lstStyle/>
          <a:p>
            <a:r>
              <a:rPr lang="en-US" sz="3600" dirty="0" smtClean="0"/>
              <a:t>Tax compliance without a directed trust</a:t>
            </a:r>
            <a:endParaRPr lang="en-US" sz="3600" dirty="0"/>
          </a:p>
        </p:txBody>
      </p:sp>
      <p:sp>
        <p:nvSpPr>
          <p:cNvPr id="3" name="Content Placeholder 2"/>
          <p:cNvSpPr>
            <a:spLocks noGrp="1"/>
          </p:cNvSpPr>
          <p:nvPr>
            <p:ph idx="1"/>
          </p:nvPr>
        </p:nvSpPr>
        <p:spPr>
          <a:xfrm>
            <a:off x="413359" y="1539352"/>
            <a:ext cx="10747331" cy="4195481"/>
          </a:xfrm>
        </p:spPr>
        <p:txBody>
          <a:bodyPr>
            <a:normAutofit lnSpcReduction="10000"/>
          </a:bodyPr>
          <a:lstStyle/>
          <a:p>
            <a:pPr algn="just"/>
            <a:r>
              <a:rPr lang="en-US" sz="1800" dirty="0" smtClean="0"/>
              <a:t>Trustee is responsible for tax compliance including preparing and filing returns, and making tax payments.</a:t>
            </a:r>
          </a:p>
          <a:p>
            <a:pPr algn="just"/>
            <a:endParaRPr lang="en-US" sz="1800" dirty="0" smtClean="0"/>
          </a:p>
          <a:p>
            <a:pPr algn="just"/>
            <a:r>
              <a:rPr lang="en-US" sz="1800" dirty="0" smtClean="0"/>
              <a:t>Sometimes at the request of the client, preparation of tax returns is done by an outside preparer.</a:t>
            </a:r>
          </a:p>
          <a:p>
            <a:pPr algn="just"/>
            <a:endParaRPr lang="en-US" sz="1800" dirty="0" smtClean="0"/>
          </a:p>
          <a:p>
            <a:pPr lvl="2" algn="just"/>
            <a:r>
              <a:rPr lang="en-US" sz="1800" dirty="0" smtClean="0"/>
              <a:t>This may lead to the trustee receiving returns close to filing deadline, and having to review under a short timeframe.</a:t>
            </a:r>
          </a:p>
          <a:p>
            <a:pPr algn="just"/>
            <a:endParaRPr lang="en-US" sz="1800" dirty="0" smtClean="0"/>
          </a:p>
          <a:p>
            <a:pPr lvl="2" algn="just"/>
            <a:r>
              <a:rPr lang="en-US" sz="1800" dirty="0" smtClean="0"/>
              <a:t>Trustee signs the returns, even though the outside preparer completed the returns.</a:t>
            </a:r>
          </a:p>
          <a:p>
            <a:pPr lvl="2" algn="just"/>
            <a:endParaRPr lang="en-US" sz="1800" dirty="0"/>
          </a:p>
          <a:p>
            <a:pPr lvl="2" algn="just"/>
            <a:r>
              <a:rPr lang="en-US" sz="1800" dirty="0" smtClean="0"/>
              <a:t>Trustee signs under penalties of perjury.</a:t>
            </a:r>
            <a:endParaRPr lang="en-US" sz="1800" dirty="0"/>
          </a:p>
        </p:txBody>
      </p:sp>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002695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09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601158" y="51564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1170097" y="3445405"/>
            <a:ext cx="1290181" cy="772291"/>
          </a:xfrm>
          <a:prstGeom prst="wedgeRectCallout">
            <a:avLst>
              <a:gd name="adj1" fmla="val 49030"/>
              <a:gd name="adj2" fmla="val 115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Under penalties of perjury …</a:t>
            </a:r>
            <a:endParaRPr lang="en-US" sz="1050" dirty="0"/>
          </a:p>
        </p:txBody>
      </p:sp>
      <p:sp>
        <p:nvSpPr>
          <p:cNvPr id="2" name="Slide Number Placeholder 1"/>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484655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9671"/>
            <a:ext cx="9404723" cy="812411"/>
          </a:xfrm>
        </p:spPr>
        <p:txBody>
          <a:bodyPr/>
          <a:lstStyle/>
          <a:p>
            <a:r>
              <a:rPr lang="en-US" dirty="0" smtClean="0"/>
              <a:t>What are the penalties for perjury?</a:t>
            </a:r>
            <a:endParaRPr lang="en-US" dirty="0"/>
          </a:p>
        </p:txBody>
      </p:sp>
      <p:sp>
        <p:nvSpPr>
          <p:cNvPr id="3" name="Content Placeholder 2"/>
          <p:cNvSpPr>
            <a:spLocks noGrp="1"/>
          </p:cNvSpPr>
          <p:nvPr>
            <p:ph idx="1"/>
          </p:nvPr>
        </p:nvSpPr>
        <p:spPr>
          <a:xfrm>
            <a:off x="576197" y="1038309"/>
            <a:ext cx="9782828" cy="5212179"/>
          </a:xfrm>
        </p:spPr>
        <p:txBody>
          <a:bodyPr>
            <a:normAutofit/>
          </a:bodyPr>
          <a:lstStyle/>
          <a:p>
            <a:r>
              <a:rPr lang="en-US" sz="1800" dirty="0"/>
              <a:t>26 USC Section 7207</a:t>
            </a:r>
            <a:br>
              <a:rPr lang="en-US" sz="1800" dirty="0"/>
            </a:br>
            <a:r>
              <a:rPr lang="en-US" sz="1800" dirty="0"/>
              <a:t>(misdemeanor)</a:t>
            </a:r>
          </a:p>
          <a:p>
            <a:pPr marL="400050" lvl="1" indent="0" algn="just">
              <a:buNone/>
            </a:pPr>
            <a:r>
              <a:rPr lang="en-US" dirty="0"/>
              <a:t>Anyone who willfully delivers or discloses to the [IRS] any list, statement or other document, known by him to be fraudulent or to be false as to any material matter, shall be fined not more than $1,000, or imprisoned not more than 1 year, or both.</a:t>
            </a:r>
          </a:p>
          <a:p>
            <a:endParaRPr lang="en-US" sz="1800" dirty="0" smtClean="0"/>
          </a:p>
          <a:p>
            <a:r>
              <a:rPr lang="en-US" sz="1800" dirty="0" smtClean="0"/>
              <a:t>26 </a:t>
            </a:r>
            <a:r>
              <a:rPr lang="en-US" sz="1800" dirty="0"/>
              <a:t>USC Section 7206(1)</a:t>
            </a:r>
            <a:br>
              <a:rPr lang="en-US" sz="1800" dirty="0"/>
            </a:br>
            <a:r>
              <a:rPr lang="en-US" sz="1800" dirty="0"/>
              <a:t>(felony)</a:t>
            </a:r>
          </a:p>
          <a:p>
            <a:pPr marL="400050" lvl="1" indent="0" algn="just">
              <a:buNone/>
            </a:pPr>
            <a:r>
              <a:rPr lang="en-US" dirty="0"/>
              <a:t>Anyone who willfully makes and subscribes any return, statement, or other document, which contains or is verified by a written declaration that it is made under the penalties of perjury, and which he does not believe to be true and correct as to every material matter shall... be guilty of a felony and, upon conviction thereof, shall be fined not more than $5,000, or imprisoned not more than 3 years, or both, together with the costs of prosecution.</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71237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7671"/>
          </a:xfrm>
        </p:spPr>
        <p:txBody>
          <a:bodyPr/>
          <a:lstStyle/>
          <a:p>
            <a:r>
              <a:rPr lang="en-US" sz="4000" dirty="0" smtClean="0"/>
              <a:t>Could a directed trust structure help?</a:t>
            </a:r>
            <a:endParaRPr lang="en-US" sz="4000" dirty="0"/>
          </a:p>
        </p:txBody>
      </p:sp>
      <p:sp>
        <p:nvSpPr>
          <p:cNvPr id="3" name="Content Placeholder 2"/>
          <p:cNvSpPr>
            <a:spLocks noGrp="1"/>
          </p:cNvSpPr>
          <p:nvPr>
            <p:ph idx="1"/>
          </p:nvPr>
        </p:nvSpPr>
        <p:spPr>
          <a:xfrm>
            <a:off x="1091173" y="1414091"/>
            <a:ext cx="8946541" cy="5049339"/>
          </a:xfrm>
        </p:spPr>
        <p:txBody>
          <a:bodyPr>
            <a:normAutofit lnSpcReduction="10000"/>
          </a:bodyPr>
          <a:lstStyle/>
          <a:p>
            <a:pPr algn="just"/>
            <a:r>
              <a:rPr lang="en-US" dirty="0" smtClean="0"/>
              <a:t>Under </a:t>
            </a:r>
            <a:r>
              <a:rPr lang="en-US" dirty="0"/>
              <a:t>12 </a:t>
            </a:r>
            <a:r>
              <a:rPr lang="en-US" u="sng" dirty="0"/>
              <a:t>Del</a:t>
            </a:r>
            <a:r>
              <a:rPr lang="en-US" dirty="0"/>
              <a:t>. </a:t>
            </a:r>
            <a:r>
              <a:rPr lang="en-US" u="sng" dirty="0"/>
              <a:t>C</a:t>
            </a:r>
            <a:r>
              <a:rPr lang="en-US" dirty="0"/>
              <a:t>. §</a:t>
            </a:r>
            <a:r>
              <a:rPr lang="en-US" dirty="0" smtClean="0"/>
              <a:t>3313 the trustee could be directed by an advisor (perhaps the  “Tax Advisor”) on all tax compliance matters.</a:t>
            </a:r>
          </a:p>
          <a:p>
            <a:pPr algn="just"/>
            <a:endParaRPr lang="en-US" dirty="0" smtClean="0"/>
          </a:p>
          <a:p>
            <a:pPr algn="just"/>
            <a:r>
              <a:rPr lang="en-US" dirty="0" smtClean="0"/>
              <a:t>Outside preparer could complete the return, and Tax Advisor could send the return with a </a:t>
            </a:r>
            <a:r>
              <a:rPr lang="en-US" dirty="0"/>
              <a:t>direction </a:t>
            </a:r>
            <a:r>
              <a:rPr lang="en-US" dirty="0" smtClean="0"/>
              <a:t>letter directing the Trustee to (i) file the specified return, and (ii) make specified tax payment.</a:t>
            </a:r>
          </a:p>
          <a:p>
            <a:pPr algn="just"/>
            <a:endParaRPr lang="en-US" dirty="0" smtClean="0"/>
          </a:p>
          <a:p>
            <a:pPr algn="just"/>
            <a:r>
              <a:rPr lang="en-US" dirty="0" smtClean="0"/>
              <a:t>Note that the trustee still signs the return under penalties of perjury.</a:t>
            </a:r>
          </a:p>
          <a:p>
            <a:pPr algn="just"/>
            <a:endParaRPr lang="en-US" dirty="0" smtClean="0"/>
          </a:p>
          <a:p>
            <a:pPr algn="just"/>
            <a:r>
              <a:rPr lang="en-US" dirty="0" smtClean="0"/>
              <a:t>To address this, the letter of direction could have language where the Tax Advisor represents to the trustee that all information contained </a:t>
            </a:r>
            <a:r>
              <a:rPr lang="en-US" dirty="0"/>
              <a:t>o</a:t>
            </a:r>
            <a:r>
              <a:rPr lang="en-US" dirty="0" smtClean="0"/>
              <a:t>n the return and accompanying schedules is true, correct and complete, and that the Tax Advisor indemnifies the trustee for any liability associated with the filing.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562985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59" y="202197"/>
            <a:ext cx="9404723" cy="662099"/>
          </a:xfrm>
        </p:spPr>
        <p:txBody>
          <a:bodyPr/>
          <a:lstStyle/>
          <a:p>
            <a:r>
              <a:rPr lang="en-US" sz="3200" dirty="0" smtClean="0"/>
              <a:t>Could an administrative trust structure help?</a:t>
            </a:r>
            <a:endParaRPr lang="en-US" sz="3200" dirty="0"/>
          </a:p>
        </p:txBody>
      </p:sp>
      <p:sp>
        <p:nvSpPr>
          <p:cNvPr id="3" name="Content Placeholder 2"/>
          <p:cNvSpPr>
            <a:spLocks noGrp="1"/>
          </p:cNvSpPr>
          <p:nvPr>
            <p:ph idx="1"/>
          </p:nvPr>
        </p:nvSpPr>
        <p:spPr>
          <a:xfrm>
            <a:off x="815214" y="864297"/>
            <a:ext cx="9493707" cy="5739704"/>
          </a:xfrm>
        </p:spPr>
        <p:txBody>
          <a:bodyPr>
            <a:normAutofit fontScale="85000" lnSpcReduction="20000"/>
          </a:bodyPr>
          <a:lstStyle/>
          <a:p>
            <a:pPr algn="just"/>
            <a:r>
              <a:rPr lang="en-US" dirty="0"/>
              <a:t>Under 12 </a:t>
            </a:r>
            <a:r>
              <a:rPr lang="en-US" u="sng" dirty="0"/>
              <a:t>Del</a:t>
            </a:r>
            <a:r>
              <a:rPr lang="en-US" dirty="0"/>
              <a:t>. </a:t>
            </a:r>
            <a:r>
              <a:rPr lang="en-US" u="sng" dirty="0"/>
              <a:t>C</a:t>
            </a:r>
            <a:r>
              <a:rPr lang="en-US" dirty="0"/>
              <a:t>. §</a:t>
            </a:r>
            <a:r>
              <a:rPr lang="en-US" dirty="0" smtClean="0"/>
              <a:t>3313A there could be a Tax Trustee which is separate from the Administrative Trustee.</a:t>
            </a:r>
          </a:p>
          <a:p>
            <a:pPr algn="just"/>
            <a:endParaRPr lang="en-US" dirty="0" smtClean="0"/>
          </a:p>
          <a:p>
            <a:pPr algn="just"/>
            <a:r>
              <a:rPr lang="en-US" dirty="0" smtClean="0"/>
              <a:t>Note that the Administrative Trustee could also be the Investment Trustee and / or the Distribution Trustee.</a:t>
            </a:r>
          </a:p>
          <a:p>
            <a:pPr algn="just"/>
            <a:endParaRPr lang="en-US" dirty="0" smtClean="0"/>
          </a:p>
          <a:p>
            <a:pPr algn="just"/>
            <a:r>
              <a:rPr lang="en-US" dirty="0" smtClean="0"/>
              <a:t>Here the Tax Trustee is completely responsible for all tax compliance including the preparation, review, and filing of the returns - as well as the payment of tax.</a:t>
            </a:r>
          </a:p>
          <a:p>
            <a:pPr algn="just"/>
            <a:endParaRPr lang="en-US" dirty="0" smtClean="0"/>
          </a:p>
          <a:p>
            <a:pPr algn="just"/>
            <a:r>
              <a:rPr lang="en-US" dirty="0" smtClean="0"/>
              <a:t>It would be necessary to coordinate the payment of tax.</a:t>
            </a:r>
          </a:p>
          <a:p>
            <a:pPr lvl="1" algn="just"/>
            <a:endParaRPr lang="en-US" sz="2000" dirty="0" smtClean="0"/>
          </a:p>
          <a:p>
            <a:pPr lvl="1" algn="just"/>
            <a:r>
              <a:rPr lang="en-US" sz="2000" dirty="0" smtClean="0"/>
              <a:t>Will the Tax Trustee have a separate account holding funds to pay the tax?</a:t>
            </a:r>
          </a:p>
          <a:p>
            <a:pPr lvl="1" algn="just"/>
            <a:endParaRPr lang="en-US" sz="2000" dirty="0" smtClean="0"/>
          </a:p>
          <a:p>
            <a:pPr lvl="1" algn="just"/>
            <a:r>
              <a:rPr lang="en-US" sz="2000" dirty="0" smtClean="0"/>
              <a:t>Will the Tax Trustee still direct the Administrative Trustee on the transfer of funds or payment of the tax?</a:t>
            </a:r>
          </a:p>
          <a:p>
            <a:pPr algn="just"/>
            <a:endParaRPr lang="en-US" dirty="0" smtClean="0"/>
          </a:p>
          <a:p>
            <a:pPr algn="just"/>
            <a:r>
              <a:rPr lang="en-US" dirty="0" smtClean="0"/>
              <a:t>In all instances, it will be necessary to coordinate with the Investment Trustee (which may be the Administrative Trustee) to make sure that liquidity is available for payment of tax due.</a:t>
            </a:r>
          </a:p>
          <a:p>
            <a:pPr algn="just"/>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28834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452718"/>
            <a:ext cx="9908088" cy="762307"/>
          </a:xfrm>
        </p:spPr>
        <p:txBody>
          <a:bodyPr/>
          <a:lstStyle/>
          <a:p>
            <a:r>
              <a:rPr lang="en-US" sz="2800" dirty="0">
                <a:solidFill>
                  <a:srgbClr val="EBEBEB"/>
                </a:solidFill>
              </a:rPr>
              <a:t>Perhaps there is a different view </a:t>
            </a:r>
            <a:r>
              <a:rPr lang="en-US" sz="2800" dirty="0" smtClean="0">
                <a:solidFill>
                  <a:srgbClr val="EBEBEB"/>
                </a:solidFill>
              </a:rPr>
              <a:t>on </a:t>
            </a:r>
            <a:r>
              <a:rPr lang="en-US" sz="2800" dirty="0">
                <a:solidFill>
                  <a:srgbClr val="EBEBEB"/>
                </a:solidFill>
              </a:rPr>
              <a:t>tax </a:t>
            </a:r>
            <a:r>
              <a:rPr lang="en-US" sz="2800" dirty="0" smtClean="0">
                <a:solidFill>
                  <a:srgbClr val="EBEBEB"/>
                </a:solidFill>
              </a:rPr>
              <a:t>a filing position.</a:t>
            </a:r>
            <a:endParaRPr lang="en-US" sz="2800" dirty="0"/>
          </a:p>
        </p:txBody>
      </p:sp>
      <p:sp>
        <p:nvSpPr>
          <p:cNvPr id="3" name="Content Placeholder 2"/>
          <p:cNvSpPr>
            <a:spLocks noGrp="1"/>
          </p:cNvSpPr>
          <p:nvPr>
            <p:ph sz="half" idx="1"/>
          </p:nvPr>
        </p:nvSpPr>
        <p:spPr>
          <a:xfrm>
            <a:off x="477011" y="1271436"/>
            <a:ext cx="4396339" cy="5129364"/>
          </a:xfrm>
          <a:ln w="12700">
            <a:solidFill>
              <a:schemeClr val="tx1"/>
            </a:solidFill>
          </a:ln>
        </p:spPr>
        <p:txBody>
          <a:bodyPr>
            <a:normAutofit fontScale="92500" lnSpcReduction="20000"/>
          </a:bodyPr>
          <a:lstStyle/>
          <a:p>
            <a:pPr algn="just"/>
            <a:r>
              <a:rPr lang="en-US" sz="1900" dirty="0"/>
              <a:t>Is there agreement on what state filings are required?</a:t>
            </a:r>
          </a:p>
          <a:p>
            <a:pPr lvl="1" algn="just"/>
            <a:endParaRPr lang="en-US" sz="1900" dirty="0" smtClean="0"/>
          </a:p>
          <a:p>
            <a:pPr lvl="1" algn="just"/>
            <a:r>
              <a:rPr lang="en-US" sz="1900" dirty="0" smtClean="0"/>
              <a:t>Does </a:t>
            </a:r>
            <a:r>
              <a:rPr lang="en-US" sz="1900" dirty="0"/>
              <a:t>a fiduciary, beneficiary, grantor, or other factor cause state </a:t>
            </a:r>
            <a:r>
              <a:rPr lang="en-US" sz="1900" dirty="0" smtClean="0"/>
              <a:t>filing and / or taxation?</a:t>
            </a:r>
            <a:endParaRPr lang="en-US" sz="1900" dirty="0"/>
          </a:p>
          <a:p>
            <a:pPr lvl="1" algn="just"/>
            <a:endParaRPr lang="en-US" sz="1900" dirty="0" smtClean="0"/>
          </a:p>
          <a:p>
            <a:pPr lvl="1" algn="just"/>
            <a:r>
              <a:rPr lang="en-US" sz="1900" dirty="0" smtClean="0"/>
              <a:t>What </a:t>
            </a:r>
            <a:r>
              <a:rPr lang="en-US" sz="1900" dirty="0"/>
              <a:t>about source income in any given state – does that cause state </a:t>
            </a:r>
            <a:r>
              <a:rPr lang="en-US" sz="1900" dirty="0" smtClean="0"/>
              <a:t>filing and/or taxation</a:t>
            </a:r>
            <a:r>
              <a:rPr lang="en-US" sz="1900" dirty="0"/>
              <a:t>, and if so based on what amount?  Does a minimal amount of source income cause taxation in the given state?</a:t>
            </a:r>
          </a:p>
          <a:p>
            <a:pPr algn="just"/>
            <a:endParaRPr lang="en-US" sz="1900" dirty="0" smtClean="0"/>
          </a:p>
          <a:p>
            <a:pPr algn="just"/>
            <a:r>
              <a:rPr lang="en-US" sz="1900" dirty="0" smtClean="0"/>
              <a:t>Has </a:t>
            </a:r>
            <a:r>
              <a:rPr lang="en-US" sz="1900" dirty="0"/>
              <a:t>the trust been decanted, and if so is there agreement on the tax status of the second trust?</a:t>
            </a:r>
          </a:p>
          <a:p>
            <a:pPr algn="just"/>
            <a:endParaRPr lang="en-US" sz="1600" dirty="0" smtClean="0"/>
          </a:p>
          <a:p>
            <a:pPr algn="just"/>
            <a:endParaRPr lang="en-US" sz="1500" dirty="0"/>
          </a:p>
          <a:p>
            <a:endParaRPr lang="en-US" dirty="0"/>
          </a:p>
        </p:txBody>
      </p:sp>
      <p:sp>
        <p:nvSpPr>
          <p:cNvPr id="4" name="Content Placeholder 3"/>
          <p:cNvSpPr>
            <a:spLocks noGrp="1"/>
          </p:cNvSpPr>
          <p:nvPr>
            <p:ph sz="half" idx="2"/>
          </p:nvPr>
        </p:nvSpPr>
        <p:spPr>
          <a:xfrm>
            <a:off x="5466603" y="1279479"/>
            <a:ext cx="4396341" cy="5133847"/>
          </a:xfrm>
          <a:ln w="12700">
            <a:solidFill>
              <a:schemeClr val="tx1"/>
            </a:solidFill>
          </a:ln>
        </p:spPr>
        <p:txBody>
          <a:bodyPr>
            <a:normAutofit fontScale="92500" lnSpcReduction="20000"/>
          </a:bodyPr>
          <a:lstStyle/>
          <a:p>
            <a:pPr algn="just"/>
            <a:r>
              <a:rPr lang="en-US" sz="1900" dirty="0"/>
              <a:t>Grantor or nongrantor trust?</a:t>
            </a:r>
          </a:p>
          <a:p>
            <a:pPr algn="just"/>
            <a:endParaRPr lang="en-US" sz="1900" dirty="0"/>
          </a:p>
          <a:p>
            <a:pPr algn="just"/>
            <a:r>
              <a:rPr lang="en-US" sz="1900" dirty="0" smtClean="0"/>
              <a:t>Taxable </a:t>
            </a:r>
            <a:r>
              <a:rPr lang="en-US" sz="1900" dirty="0"/>
              <a:t>termination for GST </a:t>
            </a:r>
            <a:r>
              <a:rPr lang="en-US" sz="1900" dirty="0" smtClean="0"/>
              <a:t>purposes?</a:t>
            </a:r>
            <a:endParaRPr lang="en-US" sz="1900" dirty="0"/>
          </a:p>
          <a:p>
            <a:pPr algn="just"/>
            <a:endParaRPr lang="en-US" sz="1900" dirty="0"/>
          </a:p>
          <a:p>
            <a:pPr algn="just"/>
            <a:r>
              <a:rPr lang="en-US" sz="1900" dirty="0"/>
              <a:t>Agreement on the calculation of tax due, or of the amount of estimate that should be made?</a:t>
            </a:r>
          </a:p>
          <a:p>
            <a:pPr algn="just"/>
            <a:endParaRPr lang="en-US" sz="1900" dirty="0"/>
          </a:p>
          <a:p>
            <a:pPr algn="just"/>
            <a:r>
              <a:rPr lang="en-US" sz="1900" dirty="0"/>
              <a:t>Calculation of period for 65 Day Election?</a:t>
            </a:r>
          </a:p>
          <a:p>
            <a:pPr algn="just"/>
            <a:endParaRPr lang="en-US" sz="1900" dirty="0"/>
          </a:p>
          <a:p>
            <a:pPr algn="just"/>
            <a:r>
              <a:rPr lang="en-US" sz="1900" dirty="0"/>
              <a:t>Foreign trust or domestic trust</a:t>
            </a:r>
            <a:r>
              <a:rPr lang="en-US" sz="1900" dirty="0" smtClean="0"/>
              <a:t>?</a:t>
            </a:r>
          </a:p>
          <a:p>
            <a:pPr algn="just"/>
            <a:endParaRPr lang="en-US" sz="1900" dirty="0"/>
          </a:p>
          <a:p>
            <a:pPr algn="just"/>
            <a:r>
              <a:rPr lang="en-US" sz="1900" dirty="0" smtClean="0"/>
              <a:t>Has the trust received any undistributed net income (UNI</a:t>
            </a:r>
            <a:r>
              <a:rPr lang="en-US" dirty="0" smtClean="0"/>
              <a:t>) from a foreign trust?</a:t>
            </a:r>
          </a:p>
          <a:p>
            <a:pPr algn="just"/>
            <a:endParaRPr lang="en-US" dirty="0"/>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370272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D633B-F584-40F4-AD56-FB6095138656}"/>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16F524E8-CB9C-4E25-9911-6F2D38D76C29}"/>
              </a:ext>
            </a:extLst>
          </p:cNvPr>
          <p:cNvSpPr>
            <a:spLocks noGrp="1"/>
          </p:cNvSpPr>
          <p:nvPr>
            <p:ph idx="1"/>
          </p:nvPr>
        </p:nvSpPr>
        <p:spPr/>
        <p:txBody>
          <a:bodyPr/>
          <a:lstStyle/>
          <a:p>
            <a:r>
              <a:rPr lang="en-US"/>
              <a:t>Intended to shore up issues arising in the context of directed trusts  such as:</a:t>
            </a:r>
          </a:p>
          <a:p>
            <a:pPr lvl="1"/>
            <a:r>
              <a:rPr lang="en-US"/>
              <a:t>When a trustee is directed to act in a manner it does not believe to be in the best interest of a beneficiary</a:t>
            </a:r>
          </a:p>
          <a:p>
            <a:pPr lvl="1"/>
            <a:r>
              <a:rPr lang="en-US"/>
              <a:t>When it is unclear if the direction falls within the scope of an adviser’s authority</a:t>
            </a:r>
          </a:p>
          <a:p>
            <a:pPr lvl="1"/>
            <a:r>
              <a:rPr lang="en-US"/>
              <a:t>When it is unclear whether and how the trustee should communicate with beneficiaries or other advisers about directions</a:t>
            </a:r>
          </a:p>
          <a:p>
            <a:pPr marL="457200" lvl="1" indent="0">
              <a:buNone/>
            </a:pP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033224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7249"/>
            <a:ext cx="9404723" cy="699677"/>
          </a:xfrm>
        </p:spPr>
        <p:txBody>
          <a:bodyPr/>
          <a:lstStyle/>
          <a:p>
            <a:r>
              <a:rPr lang="en-US" sz="3600" dirty="0" smtClean="0"/>
              <a:t>Could a directed trust structure help?</a:t>
            </a:r>
            <a:endParaRPr lang="en-US" sz="3600" dirty="0"/>
          </a:p>
        </p:txBody>
      </p:sp>
      <p:sp>
        <p:nvSpPr>
          <p:cNvPr id="3" name="Content Placeholder 2"/>
          <p:cNvSpPr>
            <a:spLocks noGrp="1"/>
          </p:cNvSpPr>
          <p:nvPr>
            <p:ph idx="1"/>
          </p:nvPr>
        </p:nvSpPr>
        <p:spPr>
          <a:xfrm>
            <a:off x="739036" y="1052186"/>
            <a:ext cx="9310817" cy="5196213"/>
          </a:xfrm>
        </p:spPr>
        <p:txBody>
          <a:bodyPr/>
          <a:lstStyle/>
          <a:p>
            <a:endParaRPr lang="en-US" dirty="0" smtClean="0"/>
          </a:p>
          <a:p>
            <a:pPr algn="just"/>
            <a:r>
              <a:rPr lang="en-US" dirty="0" smtClean="0"/>
              <a:t>Possibly.</a:t>
            </a:r>
          </a:p>
          <a:p>
            <a:pPr algn="just"/>
            <a:endParaRPr lang="en-US" dirty="0" smtClean="0"/>
          </a:p>
          <a:p>
            <a:pPr algn="just"/>
            <a:r>
              <a:rPr lang="en-US" dirty="0" smtClean="0"/>
              <a:t>However if the trustee does not agree with the filing position it is being directed to take, is this different than not agreeing with an investment or distribution direction?</a:t>
            </a:r>
          </a:p>
          <a:p>
            <a:pPr algn="just"/>
            <a:endParaRPr lang="en-US" dirty="0" smtClean="0"/>
          </a:p>
          <a:p>
            <a:pPr algn="just"/>
            <a:r>
              <a:rPr lang="en-US" dirty="0" smtClean="0"/>
              <a:t>Could this rise to wilfull misconduct on the part of the trustee?</a:t>
            </a:r>
          </a:p>
          <a:p>
            <a:pPr algn="just"/>
            <a:endParaRPr lang="en-US" dirty="0" smtClean="0"/>
          </a:p>
          <a:p>
            <a:pPr algn="just"/>
            <a:r>
              <a:rPr lang="en-US" dirty="0" smtClean="0"/>
              <a:t>The trustee is still signing the returns under penalties of perjury.</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3280089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27249"/>
            <a:ext cx="9404723" cy="699677"/>
          </a:xfrm>
        </p:spPr>
        <p:txBody>
          <a:bodyPr/>
          <a:lstStyle/>
          <a:p>
            <a:r>
              <a:rPr lang="en-US" sz="3200" dirty="0" smtClean="0"/>
              <a:t>Could an administrative trust structure help?</a:t>
            </a:r>
            <a:endParaRPr lang="en-US" sz="3200" dirty="0"/>
          </a:p>
        </p:txBody>
      </p:sp>
      <p:sp>
        <p:nvSpPr>
          <p:cNvPr id="3" name="Content Placeholder 2"/>
          <p:cNvSpPr>
            <a:spLocks noGrp="1"/>
          </p:cNvSpPr>
          <p:nvPr>
            <p:ph idx="1"/>
          </p:nvPr>
        </p:nvSpPr>
        <p:spPr>
          <a:xfrm>
            <a:off x="663880" y="876822"/>
            <a:ext cx="9310817" cy="5857983"/>
          </a:xfrm>
        </p:spPr>
        <p:txBody>
          <a:bodyPr>
            <a:normAutofit lnSpcReduction="10000"/>
          </a:bodyPr>
          <a:lstStyle/>
          <a:p>
            <a:pPr algn="just"/>
            <a:r>
              <a:rPr lang="en-US" dirty="0" smtClean="0"/>
              <a:t>Possibly.</a:t>
            </a:r>
          </a:p>
          <a:p>
            <a:pPr algn="just"/>
            <a:endParaRPr lang="en-US" dirty="0" smtClean="0"/>
          </a:p>
          <a:p>
            <a:pPr algn="just"/>
            <a:r>
              <a:rPr lang="en-US" dirty="0" smtClean="0"/>
              <a:t>Under </a:t>
            </a:r>
            <a:r>
              <a:rPr lang="en-US" dirty="0"/>
              <a:t>§</a:t>
            </a:r>
            <a:r>
              <a:rPr lang="en-US" dirty="0" smtClean="0"/>
              <a:t>3313A there is no wilfull misconduct standard for the Administrative Trustee.  The responsibility and liability would rest solely with the Tax Trustee.</a:t>
            </a:r>
          </a:p>
          <a:p>
            <a:pPr algn="just"/>
            <a:endParaRPr lang="en-US" dirty="0" smtClean="0"/>
          </a:p>
          <a:p>
            <a:pPr algn="just"/>
            <a:r>
              <a:rPr lang="en-US" dirty="0" smtClean="0"/>
              <a:t>The Tax Trustee would sign the returns, so the Administrative Trustee should not have to be concerned with the penalties of perjury.</a:t>
            </a:r>
          </a:p>
          <a:p>
            <a:pPr algn="just"/>
            <a:endParaRPr lang="en-US" dirty="0" smtClean="0"/>
          </a:p>
          <a:p>
            <a:pPr algn="just"/>
            <a:r>
              <a:rPr lang="en-US" dirty="0" smtClean="0"/>
              <a:t>But what if the Internal Revenue Service determines that a tax is due that was not paid?</a:t>
            </a:r>
          </a:p>
          <a:p>
            <a:pPr algn="just"/>
            <a:endParaRPr lang="en-US" dirty="0" smtClean="0"/>
          </a:p>
          <a:p>
            <a:pPr lvl="1" algn="just"/>
            <a:r>
              <a:rPr lang="en-US" dirty="0" smtClean="0"/>
              <a:t>Can the Service seek payment and/or assess penalties against whichever trustee has custody of the trust assets (e.g., the Administrative Trustee)?</a:t>
            </a:r>
          </a:p>
          <a:p>
            <a:pPr algn="just"/>
            <a:endParaRPr lang="en-US" dirty="0" smtClean="0"/>
          </a:p>
          <a:p>
            <a:pPr lvl="1" algn="just"/>
            <a:r>
              <a:rPr lang="en-US" dirty="0" smtClean="0"/>
              <a:t>Consider including language in the trust instrument that addresses this.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2519972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01" y="106008"/>
            <a:ext cx="9492167" cy="683132"/>
          </a:xfrm>
        </p:spPr>
        <p:txBody>
          <a:bodyPr/>
          <a:lstStyle/>
          <a:p>
            <a:r>
              <a:rPr lang="en-US" sz="2800" dirty="0" smtClean="0"/>
              <a:t>Consider additional language in trust </a:t>
            </a:r>
            <a:r>
              <a:rPr lang="en-US" sz="2800" dirty="0" smtClean="0"/>
              <a:t>instrument</a:t>
            </a:r>
            <a:br>
              <a:rPr lang="en-US" sz="2800" dirty="0" smtClean="0"/>
            </a:br>
            <a:r>
              <a:rPr lang="en-US" sz="1000" dirty="0" smtClean="0">
                <a:solidFill>
                  <a:schemeClr val="tx1"/>
                </a:solidFill>
              </a:rPr>
              <a:t>Note</a:t>
            </a:r>
            <a:r>
              <a:rPr lang="en-US" sz="1000" dirty="0">
                <a:solidFill>
                  <a:schemeClr val="tx1"/>
                </a:solidFill>
              </a:rPr>
              <a:t>: This language is included for illustrative purposes only and should not be relied upon without advice from an attorney who is familiar with the client’s situation</a:t>
            </a:r>
            <a:r>
              <a:rPr lang="en-US" sz="1000" dirty="0" smtClean="0">
                <a:solidFill>
                  <a:schemeClr val="tx1"/>
                </a:solidFill>
              </a:rPr>
              <a:t>.</a:t>
            </a:r>
            <a:endParaRPr lang="en-US" sz="1000" dirty="0"/>
          </a:p>
        </p:txBody>
      </p:sp>
      <p:sp>
        <p:nvSpPr>
          <p:cNvPr id="3" name="Text Placeholder 2"/>
          <p:cNvSpPr>
            <a:spLocks noGrp="1"/>
          </p:cNvSpPr>
          <p:nvPr>
            <p:ph type="body" idx="1"/>
          </p:nvPr>
        </p:nvSpPr>
        <p:spPr>
          <a:xfrm>
            <a:off x="601248" y="819760"/>
            <a:ext cx="9695145" cy="5849654"/>
          </a:xfrm>
        </p:spPr>
        <p:txBody>
          <a:bodyPr>
            <a:normAutofit lnSpcReduction="10000"/>
          </a:bodyPr>
          <a:lstStyle/>
          <a:p>
            <a:pPr algn="just"/>
            <a:r>
              <a:rPr lang="en-US" sz="1800" b="1" u="sng" cap="none" dirty="0" smtClean="0">
                <a:solidFill>
                  <a:schemeClr val="tx1"/>
                </a:solidFill>
              </a:rPr>
              <a:t>Directed trustee</a:t>
            </a:r>
          </a:p>
          <a:p>
            <a:pPr algn="just"/>
            <a:r>
              <a:rPr lang="en-US" sz="1800" cap="none" dirty="0" smtClean="0">
                <a:solidFill>
                  <a:schemeClr val="tx1"/>
                </a:solidFill>
              </a:rPr>
              <a:t>The Trustee shall not be liable for relying on any directions from the Tax Advisor concerning tax elections, filings, payments, or any related tax compliance as defined in this trust instrument.  All taxes and related interest and penalties that are attributable to any trust created under this agreement and payable by the trust (including but not limited to any tax caused by distributions received from other trusts) shall be paid from the assets held in the trust to which the tax is attributed.  In no instance shall the trustee be personally liable for the payment of any tax attributable to and/or payable by any trust created under this agreement nor any interest or penalties associated with such tax.  The Tax Advisor agrees to indemnify the Trustee for any such liabilities incurred by the Trustee.</a:t>
            </a:r>
          </a:p>
          <a:p>
            <a:pPr algn="just"/>
            <a:endParaRPr lang="en-US" sz="1800" cap="none" dirty="0">
              <a:solidFill>
                <a:schemeClr val="tx1"/>
              </a:solidFill>
            </a:endParaRPr>
          </a:p>
          <a:p>
            <a:pPr algn="just"/>
            <a:r>
              <a:rPr lang="en-US" sz="1800" b="1" u="sng" cap="none" dirty="0" smtClean="0">
                <a:solidFill>
                  <a:schemeClr val="tx1"/>
                </a:solidFill>
              </a:rPr>
              <a:t>Administrative trustee</a:t>
            </a:r>
          </a:p>
          <a:p>
            <a:pPr algn="just"/>
            <a:r>
              <a:rPr lang="en-US" sz="1800" cap="none" dirty="0" smtClean="0">
                <a:solidFill>
                  <a:schemeClr val="tx1"/>
                </a:solidFill>
              </a:rPr>
              <a:t>The Tax Trustee shall have sole responsibility for all matters relating to tax compliance as defined in this trust agreement.  The Administrative Trustee shall not have any responsibility for nor be liable for any actions regarding tax compliance as defined in this trust agreement</a:t>
            </a:r>
            <a:r>
              <a:rPr lang="en-US" sz="1800" cap="none" dirty="0">
                <a:solidFill>
                  <a:schemeClr val="tx1"/>
                </a:solidFill>
              </a:rPr>
              <a:t>. In no instance shall the </a:t>
            </a:r>
            <a:r>
              <a:rPr lang="en-US" sz="1800" cap="none" dirty="0" smtClean="0">
                <a:solidFill>
                  <a:schemeClr val="tx1"/>
                </a:solidFill>
              </a:rPr>
              <a:t>Administrative Trustee be personally liable </a:t>
            </a:r>
            <a:r>
              <a:rPr lang="en-US" sz="1800" cap="none" dirty="0">
                <a:solidFill>
                  <a:schemeClr val="tx1"/>
                </a:solidFill>
              </a:rPr>
              <a:t>for the payment of any tax attributable to and/or payable by any trust created under this agreement nor any interest or penalties associated with such </a:t>
            </a:r>
            <a:r>
              <a:rPr lang="en-US" sz="1800" cap="none" dirty="0" smtClean="0">
                <a:solidFill>
                  <a:schemeClr val="tx1"/>
                </a:solidFill>
              </a:rPr>
              <a:t>tax.  The </a:t>
            </a:r>
            <a:r>
              <a:rPr lang="en-US" sz="1800" cap="none" dirty="0">
                <a:solidFill>
                  <a:schemeClr val="tx1"/>
                </a:solidFill>
              </a:rPr>
              <a:t>Tax </a:t>
            </a:r>
            <a:r>
              <a:rPr lang="en-US" sz="1800" cap="none" dirty="0" smtClean="0">
                <a:solidFill>
                  <a:schemeClr val="tx1"/>
                </a:solidFill>
              </a:rPr>
              <a:t>Trustee agrees </a:t>
            </a:r>
            <a:r>
              <a:rPr lang="en-US" sz="1800" cap="none" dirty="0">
                <a:solidFill>
                  <a:schemeClr val="tx1"/>
                </a:solidFill>
              </a:rPr>
              <a:t>to indemnify the </a:t>
            </a:r>
            <a:r>
              <a:rPr lang="en-US" sz="1800" cap="none" dirty="0" smtClean="0">
                <a:solidFill>
                  <a:schemeClr val="tx1"/>
                </a:solidFill>
              </a:rPr>
              <a:t>Administrative Trustee </a:t>
            </a:r>
            <a:r>
              <a:rPr lang="en-US" sz="1800" cap="none" dirty="0">
                <a:solidFill>
                  <a:schemeClr val="tx1"/>
                </a:solidFill>
              </a:rPr>
              <a:t>for any </a:t>
            </a:r>
            <a:r>
              <a:rPr lang="en-US" sz="1800" cap="none" dirty="0" smtClean="0">
                <a:solidFill>
                  <a:schemeClr val="tx1"/>
                </a:solidFill>
              </a:rPr>
              <a:t>liabilities </a:t>
            </a:r>
            <a:r>
              <a:rPr lang="en-US" sz="1800" cap="none" dirty="0">
                <a:solidFill>
                  <a:schemeClr val="tx1"/>
                </a:solidFill>
              </a:rPr>
              <a:t>incurred by the Trustee</a:t>
            </a:r>
            <a:r>
              <a:rPr lang="en-US" sz="1800" cap="none" dirty="0" smtClean="0">
                <a:solidFill>
                  <a:schemeClr val="tx1"/>
                </a:solidFill>
              </a:rPr>
              <a:t>.</a:t>
            </a:r>
          </a:p>
        </p:txBody>
      </p:sp>
      <p:sp>
        <p:nvSpPr>
          <p:cNvPr id="4" name="Slide Number Placeholder 3"/>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312821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585" y="239776"/>
            <a:ext cx="9404723" cy="849989"/>
          </a:xfrm>
        </p:spPr>
        <p:txBody>
          <a:bodyPr/>
          <a:lstStyle/>
          <a:p>
            <a:r>
              <a:rPr lang="en-US" dirty="0" smtClean="0"/>
              <a:t>Putting it all together</a:t>
            </a:r>
            <a:endParaRPr lang="en-US" dirty="0"/>
          </a:p>
        </p:txBody>
      </p:sp>
      <p:sp>
        <p:nvSpPr>
          <p:cNvPr id="3" name="Content Placeholder 2"/>
          <p:cNvSpPr>
            <a:spLocks noGrp="1"/>
          </p:cNvSpPr>
          <p:nvPr>
            <p:ph idx="1"/>
          </p:nvPr>
        </p:nvSpPr>
        <p:spPr>
          <a:xfrm>
            <a:off x="865317" y="1476722"/>
            <a:ext cx="9218135" cy="4310304"/>
          </a:xfrm>
        </p:spPr>
        <p:txBody>
          <a:bodyPr>
            <a:normAutofit/>
          </a:bodyPr>
          <a:lstStyle/>
          <a:p>
            <a:pPr algn="just"/>
            <a:r>
              <a:rPr lang="en-US" dirty="0" smtClean="0"/>
              <a:t>The directed trust structure, and more recently the administrative trustee structure, may address timing issues as well as differences of opinion as to filing positions.</a:t>
            </a:r>
          </a:p>
          <a:p>
            <a:pPr algn="just"/>
            <a:endParaRPr lang="en-US" dirty="0" smtClean="0"/>
          </a:p>
          <a:p>
            <a:pPr algn="just"/>
            <a:r>
              <a:rPr lang="en-US" dirty="0" smtClean="0"/>
              <a:t>Whether directed trust or administrative trust – coordination between all parties is important.</a:t>
            </a:r>
          </a:p>
          <a:p>
            <a:pPr algn="just"/>
            <a:endParaRPr lang="en-US" dirty="0" smtClean="0"/>
          </a:p>
          <a:p>
            <a:pPr algn="just"/>
            <a:r>
              <a:rPr lang="en-US" dirty="0" smtClean="0"/>
              <a:t>Before taking a directed trustee role as to tax compliance, the trustee should have an idea of the potential filing position issues that could arise, and be comfortable with its role before signing on.</a:t>
            </a:r>
          </a:p>
          <a:p>
            <a:pPr algn="just"/>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459463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1103312" y="2052919"/>
            <a:ext cx="8946541" cy="2619290"/>
          </a:xfrm>
        </p:spPr>
        <p:txBody>
          <a:bodyPr/>
          <a:lstStyle/>
          <a:p>
            <a:pPr marL="0" indent="0" algn="just">
              <a:buNone/>
            </a:pPr>
            <a:r>
              <a:rPr lang="en-US" dirty="0"/>
              <a:t>The opinions discussed in today’s presentation are those of the authors and do not necessarily reflect the views of </a:t>
            </a:r>
            <a:r>
              <a:rPr lang="en-US" dirty="0" smtClean="0"/>
              <a:t>the authors’ employer. </a:t>
            </a:r>
            <a:r>
              <a:rPr lang="en-US" dirty="0"/>
              <a:t>This information is not intended to be and should not be treated as legal advice or tax advice and is for informational purposes only. All information discussed herein is current only as of the date appearing in this material and is subject to change at any time without notice.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320889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B5D69F-DEB3-44D1-ABC2-8C9680D9ACA4}"/>
              </a:ext>
            </a:extLst>
          </p:cNvPr>
          <p:cNvSpPr>
            <a:spLocks noGrp="1"/>
          </p:cNvSpPr>
          <p:nvPr>
            <p:ph type="title"/>
          </p:nvPr>
        </p:nvSpPr>
        <p:spPr/>
        <p:txBody>
          <a:bodyPr/>
          <a:lstStyle/>
          <a:p>
            <a:r>
              <a:rPr lang="en-US"/>
              <a:t>Excluded Cotrustee Statute	</a:t>
            </a:r>
          </a:p>
        </p:txBody>
      </p:sp>
      <p:sp>
        <p:nvSpPr>
          <p:cNvPr id="3" name="Content Placeholder 2">
            <a:extLst>
              <a:ext uri="{FF2B5EF4-FFF2-40B4-BE49-F238E27FC236}">
                <a16:creationId xmlns="" xmlns:a16="http://schemas.microsoft.com/office/drawing/2014/main" id="{D7970C1F-0142-4A7C-B05D-450C9067ED1E}"/>
              </a:ext>
            </a:extLst>
          </p:cNvPr>
          <p:cNvSpPr>
            <a:spLocks noGrp="1"/>
          </p:cNvSpPr>
          <p:nvPr>
            <p:ph idx="1"/>
          </p:nvPr>
        </p:nvSpPr>
        <p:spPr/>
        <p:txBody>
          <a:bodyPr>
            <a:normAutofit/>
          </a:bodyPr>
          <a:lstStyle/>
          <a:p>
            <a:r>
              <a:rPr lang="en-US"/>
              <a:t>Wilful misconduct standard</a:t>
            </a:r>
          </a:p>
          <a:p>
            <a:pPr lvl="1"/>
            <a:r>
              <a:rPr lang="en-US"/>
              <a:t>“If a governing instrument confers upon a cotrustee the power to direct certain actions of the excluded trustee, the excluded trustee must act in accordance with the direction and shall have no duty to act in the absence of such direction and is not liable, individually or as a fiduciary, for any loss resulting directly or indirectly from compliance with the direction unless compliance with the direction constitutes </a:t>
            </a:r>
            <a:r>
              <a:rPr lang="en-US" u="sng"/>
              <a:t>wilful misconduct</a:t>
            </a:r>
            <a:r>
              <a:rPr lang="en-US"/>
              <a:t> on the part of the directed cotrustee.”</a:t>
            </a:r>
          </a:p>
          <a:p>
            <a:pPr marL="457200" lvl="1" indent="0">
              <a:buNone/>
            </a:pPr>
            <a:r>
              <a:rPr lang="en-US"/>
              <a:t>    12 </a:t>
            </a:r>
            <a:r>
              <a:rPr lang="en-US" i="1"/>
              <a:t>Del C. </a:t>
            </a:r>
            <a:r>
              <a:rPr lang="en-US"/>
              <a:t>§ 3313A(a)(1)</a:t>
            </a:r>
          </a:p>
          <a:p>
            <a:pPr marL="457200" lvl="1" indent="0">
              <a:buNone/>
            </a:pPr>
            <a:endParaRPr lang="en-US"/>
          </a:p>
          <a:p>
            <a:pPr marL="457200" lvl="1" indent="0">
              <a:buNone/>
            </a:pPr>
            <a:r>
              <a:rPr lang="en-US"/>
              <a:t>    </a:t>
            </a:r>
            <a:endParaRPr lang="en-US" b="1"/>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17494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DE0684-1E75-4D53-864B-EFC8CAF08EA5}"/>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E79C40B6-7641-44C9-B755-14D83B970F9D}"/>
              </a:ext>
            </a:extLst>
          </p:cNvPr>
          <p:cNvSpPr>
            <a:spLocks noGrp="1"/>
          </p:cNvSpPr>
          <p:nvPr>
            <p:ph idx="1"/>
          </p:nvPr>
        </p:nvSpPr>
        <p:spPr/>
        <p:txBody>
          <a:bodyPr/>
          <a:lstStyle/>
          <a:p>
            <a:r>
              <a:rPr lang="en-US" dirty="0"/>
              <a:t>Compare with Directed Trustee Statute</a:t>
            </a:r>
          </a:p>
          <a:p>
            <a:pPr lvl="1"/>
            <a:r>
              <a:rPr lang="en-US" dirty="0"/>
              <a:t>3313(b) provides: “If a governing instrument provides that a fiduciary is to follow the direction of an adviser or is not to take specified actions except at the direction of an adviser, and the fiduciary acts in accordance with such a direction, then except in cases of </a:t>
            </a:r>
            <a:r>
              <a:rPr lang="en-US" u="sng" dirty="0"/>
              <a:t>willful misconduct </a:t>
            </a:r>
            <a:r>
              <a:rPr lang="en-US" dirty="0"/>
              <a:t>on the part of the fiduciary so directed, the fiduciary shall not be liable for any loss resulting directly or indirectly </a:t>
            </a:r>
            <a:r>
              <a:rPr lang="en-US" dirty="0" smtClean="0"/>
              <a:t>from </a:t>
            </a:r>
            <a:r>
              <a:rPr lang="en-US" dirty="0"/>
              <a:t>any such act.” </a:t>
            </a:r>
          </a:p>
          <a:p>
            <a:pPr lvl="1"/>
            <a:r>
              <a:rPr lang="en-US" dirty="0"/>
              <a:t>Section 3313A(a)(1) also uses </a:t>
            </a:r>
            <a:r>
              <a:rPr lang="en-US" dirty="0" err="1"/>
              <a:t>wilful</a:t>
            </a:r>
            <a:r>
              <a:rPr lang="en-US" dirty="0"/>
              <a:t> misconduct standard, but is more robust and protective</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148099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493B1E-3A85-4EA2-85C3-48488F15130C}"/>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8593BA3E-E8E6-4E98-974B-A09482F8F1D2}"/>
              </a:ext>
            </a:extLst>
          </p:cNvPr>
          <p:cNvSpPr>
            <a:spLocks noGrp="1"/>
          </p:cNvSpPr>
          <p:nvPr>
            <p:ph idx="1"/>
          </p:nvPr>
        </p:nvSpPr>
        <p:spPr/>
        <p:txBody>
          <a:bodyPr/>
          <a:lstStyle/>
          <a:p>
            <a:r>
              <a:rPr lang="en-US"/>
              <a:t>Limitation on liability of excluded cotrustee</a:t>
            </a:r>
          </a:p>
          <a:p>
            <a:pPr lvl="1"/>
            <a:r>
              <a:rPr lang="en-US"/>
              <a:t>“If the terms of the governing instrument confer upon the cotrustee </a:t>
            </a:r>
            <a:r>
              <a:rPr lang="en-US" u="sng"/>
              <a:t>exclusive</a:t>
            </a:r>
            <a:r>
              <a:rPr lang="en-US"/>
              <a:t> authority to exercise any power, the excluded trustee is not liable, individually or as a fiduciary, for any loss resulting directly or indirectly from the action taken by the cotrustee in the exercise of the power, such that the excluded trustee shall not be a fiduciary with respect to any power as to which the governing instrument has conferred upon the cotrustee exclusive authority in accordance with this paragraph (a)(2), but shall remain a fiduciary with respect to any powers or other matters as to which the governing instrument has not conferred exclusive authority on the cotrustee.”</a:t>
            </a:r>
          </a:p>
          <a:p>
            <a:pPr marL="457200" lvl="1" indent="0">
              <a:buNone/>
            </a:pPr>
            <a:r>
              <a:rPr lang="en-US"/>
              <a:t>    12 </a:t>
            </a:r>
            <a:r>
              <a:rPr lang="en-US" i="1"/>
              <a:t>Del C. </a:t>
            </a:r>
            <a:r>
              <a:rPr lang="en-US"/>
              <a:t>§ 3313A(a)(2)</a:t>
            </a:r>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98600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C0009-8FD3-4701-902B-F8AA3A33719E}"/>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2A4E01E7-96D0-403D-B1A2-C54D692A31AE}"/>
              </a:ext>
            </a:extLst>
          </p:cNvPr>
          <p:cNvSpPr>
            <a:spLocks noGrp="1"/>
          </p:cNvSpPr>
          <p:nvPr>
            <p:ph idx="1"/>
          </p:nvPr>
        </p:nvSpPr>
        <p:spPr/>
        <p:txBody>
          <a:bodyPr/>
          <a:lstStyle/>
          <a:p>
            <a:r>
              <a:rPr lang="en-US"/>
              <a:t>Compare with Directed Trustee Statute</a:t>
            </a:r>
          </a:p>
          <a:p>
            <a:pPr lvl="1"/>
            <a:r>
              <a:rPr lang="en-US"/>
              <a:t>Directed trustee liable for wilful misconduct when following direction</a:t>
            </a:r>
          </a:p>
          <a:p>
            <a:pPr lvl="1"/>
            <a:r>
              <a:rPr lang="en-US"/>
              <a:t>Excluded cotrustee exonerated from liability for actions or inactions of cotrustee having sole power and authority for a matter</a:t>
            </a:r>
          </a:p>
          <a:p>
            <a:pPr lvl="2"/>
            <a:r>
              <a:rPr lang="en-US"/>
              <a:t>Higher level of protection</a:t>
            </a:r>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43132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8B0F34-24E1-4388-86EF-630C43464B31}"/>
              </a:ext>
            </a:extLst>
          </p:cNvPr>
          <p:cNvSpPr>
            <a:spLocks noGrp="1"/>
          </p:cNvSpPr>
          <p:nvPr>
            <p:ph type="title"/>
          </p:nvPr>
        </p:nvSpPr>
        <p:spPr/>
        <p:txBody>
          <a:bodyPr/>
          <a:lstStyle/>
          <a:p>
            <a:r>
              <a:rPr lang="en-US"/>
              <a:t>Excluded Cotrustee Statute</a:t>
            </a:r>
          </a:p>
        </p:txBody>
      </p:sp>
      <p:sp>
        <p:nvSpPr>
          <p:cNvPr id="3" name="Content Placeholder 2">
            <a:extLst>
              <a:ext uri="{FF2B5EF4-FFF2-40B4-BE49-F238E27FC236}">
                <a16:creationId xmlns="" xmlns:a16="http://schemas.microsoft.com/office/drawing/2014/main" id="{51AFA9E6-4E84-4523-B451-CA0FF9C32EFC}"/>
              </a:ext>
            </a:extLst>
          </p:cNvPr>
          <p:cNvSpPr>
            <a:spLocks noGrp="1"/>
          </p:cNvSpPr>
          <p:nvPr>
            <p:ph idx="1"/>
          </p:nvPr>
        </p:nvSpPr>
        <p:spPr/>
        <p:txBody>
          <a:bodyPr/>
          <a:lstStyle/>
          <a:p>
            <a:r>
              <a:rPr lang="en-US"/>
              <a:t>No duty to monitor or give advice</a:t>
            </a:r>
          </a:p>
          <a:p>
            <a:pPr lvl="1"/>
            <a:r>
              <a:rPr lang="en-US"/>
              <a:t>“The excluded trustee has no duty to monitor the conduct of the cotrustee, provide advice to the cotrustee or consult with or request directions from the cotrustee.  The excluded trustee is not required to give notice to any beneficiary of any action taken or not taken by the cotrustee whether or not the excluded trustee agrees with the result.  Administrative actions taken by the excluded trustee for the purpose of implementing directions of the cotrustee, including confirming that the directions of the cotrustee have been carried out, do not constitute monitoring of the cotrustee nor do they constitute participation in decisions within the scope of the cotrustee’s authority.”</a:t>
            </a:r>
          </a:p>
          <a:p>
            <a:pPr marL="457200" lvl="1" indent="0">
              <a:buNone/>
            </a:pPr>
            <a:r>
              <a:rPr lang="en-US"/>
              <a:t>  12 </a:t>
            </a:r>
            <a:r>
              <a:rPr lang="en-US" i="1"/>
              <a:t>Del C. </a:t>
            </a:r>
            <a:r>
              <a:rPr lang="en-US"/>
              <a:t>§ 3313A(a)(3)</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200228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333</TotalTime>
  <Words>4084</Words>
  <Application>Microsoft Office PowerPoint</Application>
  <PresentationFormat>Custom</PresentationFormat>
  <Paragraphs>349</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Ion</vt:lpstr>
      <vt:lpstr>Directed Trusts</vt:lpstr>
      <vt:lpstr>The Excluded Trustee</vt:lpstr>
      <vt:lpstr>Excluded Cotrustee Statute   </vt:lpstr>
      <vt:lpstr>Excluded Cotrustee Statute</vt:lpstr>
      <vt:lpstr>Excluded Cotrustee Statute </vt:lpstr>
      <vt:lpstr>Excluded Cotrustee Statute</vt:lpstr>
      <vt:lpstr>Excluded Cotrustee Statute</vt:lpstr>
      <vt:lpstr>Excluded Cotrustee Statute</vt:lpstr>
      <vt:lpstr>Excluded Cotrustee Statute</vt:lpstr>
      <vt:lpstr>Excluded Cotrustee Statute</vt:lpstr>
      <vt:lpstr>Excluded Cotrustee Statute</vt:lpstr>
      <vt:lpstr>Excluded Cotrustee Statute</vt:lpstr>
      <vt:lpstr>Excluded Cotrustee Statute </vt:lpstr>
      <vt:lpstr>Concerns with Investment Direction</vt:lpstr>
      <vt:lpstr>Uses for Directed Trusts</vt:lpstr>
      <vt:lpstr>Information Sharing</vt:lpstr>
      <vt:lpstr>Other Concerns with a Lack of Information Sharing</vt:lpstr>
      <vt:lpstr>Key Concerns with Excluded Trustee Relationships and Investments:</vt:lpstr>
      <vt:lpstr>Key Concerns with Advisers</vt:lpstr>
      <vt:lpstr>Content of Direction Letters</vt:lpstr>
      <vt:lpstr>Consider Adding Language to the Trust Document Itself</vt:lpstr>
      <vt:lpstr>Conflicts where not a party to investments but responsible for tax return preparation</vt:lpstr>
      <vt:lpstr>Cross-over Transactions</vt:lpstr>
      <vt:lpstr>Concerns with Distribution Direction</vt:lpstr>
      <vt:lpstr>What is a Distribution Advisor? </vt:lpstr>
      <vt:lpstr>The Distribution Advisor Role</vt:lpstr>
      <vt:lpstr>Communication with the Trustee  </vt:lpstr>
      <vt:lpstr>Why Have a Distribution Advisor?</vt:lpstr>
      <vt:lpstr>Why Have a Distribution Advisor?</vt:lpstr>
      <vt:lpstr>Other Considerations </vt:lpstr>
      <vt:lpstr>Other Considerations  </vt:lpstr>
      <vt:lpstr>Other Considerations  </vt:lpstr>
      <vt:lpstr>Concerns with Income Tax Returns</vt:lpstr>
      <vt:lpstr>Tax compliance without a directed trust</vt:lpstr>
      <vt:lpstr>PowerPoint Presentation</vt:lpstr>
      <vt:lpstr>What are the penalties for perjury?</vt:lpstr>
      <vt:lpstr>Could a directed trust structure help?</vt:lpstr>
      <vt:lpstr>Could an administrative trust structure help?</vt:lpstr>
      <vt:lpstr>Perhaps there is a different view on tax a filing position.</vt:lpstr>
      <vt:lpstr>Could a directed trust structure help?</vt:lpstr>
      <vt:lpstr>Could an administrative trust structure help?</vt:lpstr>
      <vt:lpstr>Consider additional language in trust instrument Note: This language is included for illustrative purposes only and should not be relied upon without advice from an attorney who is familiar with the client’s situation.</vt:lpstr>
      <vt:lpstr>Putting it all together</vt:lpstr>
      <vt:lpstr>Disclosures</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Directed Trusts</dc:title>
  <dc:creator>Cindy Brown</dc:creator>
  <cp:lastModifiedBy>David A. Diamond</cp:lastModifiedBy>
  <cp:revision>32</cp:revision>
  <cp:lastPrinted>2018-09-06T17:29:37Z</cp:lastPrinted>
  <dcterms:created xsi:type="dcterms:W3CDTF">2018-08-10T19:04:23Z</dcterms:created>
  <dcterms:modified xsi:type="dcterms:W3CDTF">2018-09-14T15:08:01Z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SensitivityLevel">
    <vt:lpwstr>3NS-20</vt:lpwstr>
  </property>
  <property fmtid="{D5CDD505-2E9C-101B-9397-08002B2CF9AE}" pid="3" name="DocumentPath">
    <vt:lpwstr>T:\NE-DEWM-PFS-WM\Sales &amp; Marketing\Dave Diamond\DE Bankers Assoc\DE Trust Conf 2018Del Trust Conf 2018 - Final.pptx</vt:lpwstr>
  </property>
  <property fmtid="{D5CDD505-2E9C-101B-9397-08002B2CF9AE}" pid="4" name="xNTACLog">
    <vt:lpwstr>3NS-20201809141107Adad10;3NS-20201809141030Adad10</vt:lpwstr>
  </property>
  <property fmtid="{D5CDD505-2E9C-101B-9397-08002B2CF9AE}" pid="5" name="xNTACLog1">
    <vt:lpwstr>3NS-20201809141030Adad10;3NS-20201809141107Adad10</vt:lpwstr>
  </property>
  <property fmtid="{D5CDD505-2E9C-101B-9397-08002B2CF9AE}" pid="6" name="XFooterSwitch">
    <vt:lpwstr>True</vt:lpwstr>
  </property>
</Properties>
</file>